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xlsx" ContentType="application/vnd.openxmlformats-officedocument.spreadsheetml.sheet"/>
  <Default Extension="jpeg"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35"/>
  </p:notesMasterIdLst>
  <p:sldIdLst>
    <p:sldId id="302" r:id="rId2"/>
    <p:sldId id="303" r:id="rId3"/>
    <p:sldId id="284" r:id="rId4"/>
    <p:sldId id="286" r:id="rId5"/>
    <p:sldId id="257" r:id="rId6"/>
    <p:sldId id="287" r:id="rId7"/>
    <p:sldId id="321" r:id="rId8"/>
    <p:sldId id="326" r:id="rId9"/>
    <p:sldId id="318" r:id="rId10"/>
    <p:sldId id="319" r:id="rId11"/>
    <p:sldId id="290" r:id="rId12"/>
    <p:sldId id="291" r:id="rId13"/>
    <p:sldId id="308" r:id="rId14"/>
    <p:sldId id="277" r:id="rId15"/>
    <p:sldId id="281" r:id="rId16"/>
    <p:sldId id="294" r:id="rId17"/>
    <p:sldId id="320" r:id="rId18"/>
    <p:sldId id="260" r:id="rId19"/>
    <p:sldId id="310" r:id="rId20"/>
    <p:sldId id="295" r:id="rId21"/>
    <p:sldId id="265" r:id="rId22"/>
    <p:sldId id="296" r:id="rId23"/>
    <p:sldId id="311" r:id="rId24"/>
    <p:sldId id="313" r:id="rId25"/>
    <p:sldId id="312" r:id="rId26"/>
    <p:sldId id="322" r:id="rId27"/>
    <p:sldId id="276" r:id="rId28"/>
    <p:sldId id="266" r:id="rId29"/>
    <p:sldId id="273" r:id="rId30"/>
    <p:sldId id="267" r:id="rId31"/>
    <p:sldId id="323" r:id="rId32"/>
    <p:sldId id="275" r:id="rId33"/>
    <p:sldId id="325"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7"/>
    <p:restoredTop sz="90802" autoAdjust="0"/>
  </p:normalViewPr>
  <p:slideViewPr>
    <p:cSldViewPr snapToGrid="0" snapToObjects="1">
      <p:cViewPr>
        <p:scale>
          <a:sx n="150" d="100"/>
          <a:sy n="150" d="100"/>
        </p:scale>
        <p:origin x="-1896" y="-15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Alex/Google%20Drive/MIT/UCSD/Security%20Disclosure/paper/ccs_survey_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ex:Desktop:ccs_survey_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localhost/Users/Alex/Google%20Drive/MIT/UCSD/Security%20Disclosure/paper/combined_timeline.xls"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Alex/Google%20Drive/MIT/UCSD/Security%20Disclosure/paper/Full_table_may_12%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Sheet1!$A$8</c:f>
              <c:strCache>
                <c:ptCount val="1"/>
                <c:pt idx="0">
                  <c:v>All Others</c:v>
                </c:pt>
              </c:strCache>
            </c:strRef>
          </c:tx>
          <c:spPr>
            <a:solidFill>
              <a:schemeClr val="accent5"/>
            </a:solidFill>
            <a:ln w="9525" cap="flat" cmpd="sng" algn="ctr">
              <a:solidFill>
                <a:schemeClr val="accent5"/>
              </a:solidFill>
              <a:round/>
            </a:ln>
            <a:effectLst/>
          </c:spPr>
          <c:invertIfNegative val="0"/>
          <c:val>
            <c:numRef>
              <c:f>Sheet1!$B$8:$F$8</c:f>
              <c:numCache>
                <c:formatCode>General</c:formatCode>
                <c:ptCount val="5"/>
                <c:pt idx="0">
                  <c:v>35.5</c:v>
                </c:pt>
                <c:pt idx="1">
                  <c:v>17.75</c:v>
                </c:pt>
                <c:pt idx="2">
                  <c:v>18.0</c:v>
                </c:pt>
                <c:pt idx="3">
                  <c:v>21.75</c:v>
                </c:pt>
                <c:pt idx="4">
                  <c:v>17.0</c:v>
                </c:pt>
              </c:numCache>
            </c:numRef>
          </c:val>
        </c:ser>
        <c:ser>
          <c:idx val="1"/>
          <c:order val="1"/>
          <c:tx>
            <c:strRef>
              <c:f>Sheet1!$A$9</c:f>
              <c:strCache>
                <c:ptCount val="1"/>
                <c:pt idx="0">
                  <c:v>Legal Challenges</c:v>
                </c:pt>
              </c:strCache>
            </c:strRef>
          </c:tx>
          <c:spPr>
            <a:solidFill>
              <a:schemeClr val="accent4"/>
            </a:solidFill>
            <a:ln w="9525" cap="flat" cmpd="sng" algn="ctr">
              <a:solidFill>
                <a:schemeClr val="accent4"/>
              </a:solidFill>
              <a:round/>
            </a:ln>
            <a:effectLst/>
          </c:spPr>
          <c:invertIfNegative val="0"/>
          <c:val>
            <c:numRef>
              <c:f>Sheet1!$B$9:$F$9</c:f>
              <c:numCache>
                <c:formatCode>General</c:formatCode>
                <c:ptCount val="5"/>
                <c:pt idx="0">
                  <c:v>40.0</c:v>
                </c:pt>
                <c:pt idx="1">
                  <c:v>16.0</c:v>
                </c:pt>
                <c:pt idx="2">
                  <c:v>12.0</c:v>
                </c:pt>
                <c:pt idx="3">
                  <c:v>15.0</c:v>
                </c:pt>
                <c:pt idx="4">
                  <c:v>27.0</c:v>
                </c:pt>
              </c:numCache>
            </c:numRef>
          </c:val>
        </c:ser>
        <c:dLbls>
          <c:showLegendKey val="0"/>
          <c:showVal val="0"/>
          <c:showCatName val="0"/>
          <c:showSerName val="0"/>
          <c:showPercent val="0"/>
          <c:showBubbleSize val="0"/>
        </c:dLbls>
        <c:gapWidth val="100"/>
        <c:overlap val="-24"/>
        <c:axId val="164467696"/>
        <c:axId val="164516480"/>
      </c:barChart>
      <c:catAx>
        <c:axId val="164467696"/>
        <c:scaling>
          <c:orientation val="minMax"/>
        </c:scaling>
        <c:delete val="1"/>
        <c:axPos val="b"/>
        <c:majorTickMark val="none"/>
        <c:minorTickMark val="none"/>
        <c:tickLblPos val="nextTo"/>
        <c:crossAx val="164516480"/>
        <c:crosses val="autoZero"/>
        <c:auto val="1"/>
        <c:lblAlgn val="ctr"/>
        <c:lblOffset val="100"/>
        <c:noMultiLvlLbl val="0"/>
      </c:catAx>
      <c:valAx>
        <c:axId val="164516480"/>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164467696"/>
        <c:crosses val="autoZero"/>
        <c:crossBetween val="between"/>
        <c:dispUnits>
          <c:builtInUnit val="hundreds"/>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Sheet1!$A$14</c:f>
              <c:strCache>
                <c:ptCount val="1"/>
                <c:pt idx="0">
                  <c:v>Difference</c:v>
                </c:pt>
              </c:strCache>
            </c:strRef>
          </c:tx>
          <c:spPr>
            <a:solidFill>
              <a:schemeClr val="accent3"/>
            </a:solidFill>
            <a:ln>
              <a:solidFill>
                <a:srgbClr val="000000"/>
              </a:solidFill>
            </a:ln>
            <a:effectLst/>
          </c:spPr>
          <c:invertIfNegative val="0"/>
          <c:errBars>
            <c:errBarType val="both"/>
            <c:errValType val="cust"/>
            <c:noEndCap val="0"/>
            <c:plus>
              <c:numRef>
                <c:f>Sheet1!$B$15:$F$15</c:f>
                <c:numCache>
                  <c:formatCode>General</c:formatCode>
                  <c:ptCount val="5"/>
                  <c:pt idx="0">
                    <c:v>25.35211267605634</c:v>
                  </c:pt>
                  <c:pt idx="1">
                    <c:v>36.056338028169</c:v>
                  </c:pt>
                  <c:pt idx="2">
                    <c:v>37.7777777777778</c:v>
                  </c:pt>
                  <c:pt idx="3">
                    <c:v>28.96551724137929</c:v>
                  </c:pt>
                  <c:pt idx="4">
                    <c:v>44.70588235294118</c:v>
                  </c:pt>
                </c:numCache>
              </c:numRef>
            </c:plus>
            <c:minus>
              <c:numRef>
                <c:f>Sheet1!$B$16:$F$16</c:f>
                <c:numCache>
                  <c:formatCode>General</c:formatCode>
                  <c:ptCount val="5"/>
                  <c:pt idx="0">
                    <c:v>21.40845070422536</c:v>
                  </c:pt>
                  <c:pt idx="1">
                    <c:v>29.29577464788732</c:v>
                  </c:pt>
                  <c:pt idx="2">
                    <c:v>26.11111111111111</c:v>
                  </c:pt>
                  <c:pt idx="3">
                    <c:v>23.44827586206896</c:v>
                  </c:pt>
                  <c:pt idx="4">
                    <c:v>41.1764705882353</c:v>
                  </c:pt>
                </c:numCache>
              </c:numRef>
            </c:minus>
            <c:spPr>
              <a:noFill/>
              <a:ln w="47625" cap="flat" cmpd="sng" algn="ctr">
                <a:solidFill>
                  <a:schemeClr val="accent2"/>
                </a:solidFill>
                <a:round/>
              </a:ln>
              <a:effectLst/>
            </c:spPr>
          </c:errBars>
          <c:val>
            <c:numRef>
              <c:f>Sheet1!$B$14:$F$14</c:f>
              <c:numCache>
                <c:formatCode>General</c:formatCode>
                <c:ptCount val="5"/>
                <c:pt idx="0">
                  <c:v>12.67605633802817</c:v>
                </c:pt>
                <c:pt idx="1">
                  <c:v>-9.85915492957747</c:v>
                </c:pt>
                <c:pt idx="2">
                  <c:v>-33.33333333333334</c:v>
                </c:pt>
                <c:pt idx="3">
                  <c:v>-31.0344827586207</c:v>
                </c:pt>
                <c:pt idx="4">
                  <c:v>58.8235294117647</c:v>
                </c:pt>
              </c:numCache>
            </c:numRef>
          </c:val>
        </c:ser>
        <c:dLbls>
          <c:showLegendKey val="0"/>
          <c:showVal val="0"/>
          <c:showCatName val="0"/>
          <c:showSerName val="0"/>
          <c:showPercent val="0"/>
          <c:showBubbleSize val="0"/>
        </c:dLbls>
        <c:gapWidth val="31"/>
        <c:axId val="164451616"/>
        <c:axId val="164582688"/>
      </c:barChart>
      <c:catAx>
        <c:axId val="164451616"/>
        <c:scaling>
          <c:orientation val="minMax"/>
        </c:scaling>
        <c:delete val="1"/>
        <c:axPos val="b"/>
        <c:majorTickMark val="none"/>
        <c:minorTickMark val="none"/>
        <c:tickLblPos val="nextTo"/>
        <c:crossAx val="164582688"/>
        <c:crosses val="autoZero"/>
        <c:auto val="1"/>
        <c:lblAlgn val="ctr"/>
        <c:lblOffset val="100"/>
        <c:noMultiLvlLbl val="0"/>
      </c:catAx>
      <c:valAx>
        <c:axId val="164582688"/>
        <c:scaling>
          <c:orientation val="minMax"/>
          <c:min val="-60.0"/>
        </c:scaling>
        <c:delete val="1"/>
        <c:axPos val="l"/>
        <c:majorGridlines>
          <c:spPr>
            <a:ln w="3175" cap="flat" cmpd="sng" algn="ctr">
              <a:solidFill>
                <a:schemeClr val="tx1">
                  <a:lumMod val="50000"/>
                  <a:lumOff val="50000"/>
                </a:schemeClr>
              </a:solidFill>
              <a:round/>
            </a:ln>
            <a:effectLst/>
          </c:spPr>
        </c:majorGridlines>
        <c:title>
          <c:tx>
            <c:rich>
              <a:bodyPr rot="-5400000" vert="horz"/>
              <a:lstStyle/>
              <a:p>
                <a:pPr>
                  <a:defRPr sz="1400"/>
                </a:pPr>
                <a:r>
                  <a:rPr lang="en-US" sz="1400" dirty="0" smtClean="0">
                    <a:solidFill>
                      <a:schemeClr val="bg1"/>
                    </a:solidFill>
                    <a:latin typeface="+mj-lt"/>
                  </a:rPr>
                  <a:t>_</a:t>
                </a:r>
              </a:p>
              <a:p>
                <a:pPr>
                  <a:defRPr sz="1400"/>
                </a:pPr>
                <a:r>
                  <a:rPr lang="en-US" sz="1400" dirty="0" smtClean="0">
                    <a:solidFill>
                      <a:schemeClr val="bg1"/>
                    </a:solidFill>
                    <a:latin typeface="+mj-lt"/>
                  </a:rPr>
                  <a:t>_</a:t>
                </a:r>
                <a:endParaRPr lang="en-US" sz="1400" dirty="0">
                  <a:solidFill>
                    <a:schemeClr val="bg1"/>
                  </a:solidFill>
                  <a:latin typeface="+mj-lt"/>
                </a:endParaRPr>
              </a:p>
            </c:rich>
          </c:tx>
          <c:overlay val="0"/>
        </c:title>
        <c:numFmt formatCode="General" sourceLinked="0"/>
        <c:majorTickMark val="none"/>
        <c:minorTickMark val="none"/>
        <c:tickLblPos val="nextTo"/>
        <c:crossAx val="164451616"/>
        <c:crosses val="autoZero"/>
        <c:crossBetween val="between"/>
        <c:majorUnit val="30.0"/>
        <c:minorUnit val="1.0"/>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barChart>
        <c:barDir val="bar"/>
        <c:grouping val="stacked"/>
        <c:varyColors val="0"/>
        <c:ser>
          <c:idx val="0"/>
          <c:order val="0"/>
          <c:invertIfNegative val="0"/>
          <c:val>
            <c:numRef>
              <c:f>combined!$B$1:$B$36</c:f>
              <c:numCache>
                <c:formatCode>General</c:formatCode>
                <c:ptCount val="3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numCache>
            </c:numRef>
          </c:val>
        </c:ser>
        <c:ser>
          <c:idx val="1"/>
          <c:order val="1"/>
          <c:invertIfNegative val="0"/>
          <c:val>
            <c:numRef>
              <c:f>combined!$C$1:$C$36</c:f>
              <c:numCache>
                <c:formatCode>General</c:formatCode>
                <c:ptCount val="36"/>
                <c:pt idx="0">
                  <c:v>7.0</c:v>
                </c:pt>
                <c:pt idx="1">
                  <c:v>7.0</c:v>
                </c:pt>
                <c:pt idx="2">
                  <c:v>19.0</c:v>
                </c:pt>
                <c:pt idx="3">
                  <c:v>18.0</c:v>
                </c:pt>
                <c:pt idx="4">
                  <c:v>19.0</c:v>
                </c:pt>
                <c:pt idx="5">
                  <c:v>33.0</c:v>
                </c:pt>
                <c:pt idx="6">
                  <c:v>1.0</c:v>
                </c:pt>
                <c:pt idx="7">
                  <c:v>19.0</c:v>
                </c:pt>
                <c:pt idx="8">
                  <c:v>35.0</c:v>
                </c:pt>
                <c:pt idx="9">
                  <c:v>19.0</c:v>
                </c:pt>
                <c:pt idx="10">
                  <c:v>7.0</c:v>
                </c:pt>
                <c:pt idx="11">
                  <c:v>18.0</c:v>
                </c:pt>
                <c:pt idx="12">
                  <c:v>18.0</c:v>
                </c:pt>
                <c:pt idx="13">
                  <c:v>18.0</c:v>
                </c:pt>
                <c:pt idx="14">
                  <c:v>19.0</c:v>
                </c:pt>
                <c:pt idx="15">
                  <c:v>1.0</c:v>
                </c:pt>
                <c:pt idx="16">
                  <c:v>19.0</c:v>
                </c:pt>
                <c:pt idx="17">
                  <c:v>18.0</c:v>
                </c:pt>
                <c:pt idx="18">
                  <c:v>7.0</c:v>
                </c:pt>
                <c:pt idx="19">
                  <c:v>18.0</c:v>
                </c:pt>
                <c:pt idx="20">
                  <c:v>18.0</c:v>
                </c:pt>
                <c:pt idx="21">
                  <c:v>19.0</c:v>
                </c:pt>
                <c:pt idx="22">
                  <c:v>15.0</c:v>
                </c:pt>
                <c:pt idx="23">
                  <c:v>28.0</c:v>
                </c:pt>
                <c:pt idx="24">
                  <c:v>22.0</c:v>
                </c:pt>
                <c:pt idx="25">
                  <c:v>27.0</c:v>
                </c:pt>
                <c:pt idx="26">
                  <c:v>7.0</c:v>
                </c:pt>
                <c:pt idx="27">
                  <c:v>7.0</c:v>
                </c:pt>
                <c:pt idx="28">
                  <c:v>1.0</c:v>
                </c:pt>
                <c:pt idx="29">
                  <c:v>15.0</c:v>
                </c:pt>
                <c:pt idx="30">
                  <c:v>7.0</c:v>
                </c:pt>
                <c:pt idx="31">
                  <c:v>2.0</c:v>
                </c:pt>
                <c:pt idx="32">
                  <c:v>1.0</c:v>
                </c:pt>
              </c:numCache>
            </c:numRef>
          </c:val>
        </c:ser>
        <c:ser>
          <c:idx val="2"/>
          <c:order val="2"/>
          <c:invertIfNegative val="0"/>
          <c:val>
            <c:numRef>
              <c:f>combined!$D$1:$D$36</c:f>
              <c:numCache>
                <c:formatCode>General</c:formatCode>
                <c:ptCount val="36"/>
                <c:pt idx="0">
                  <c:v>21.0</c:v>
                </c:pt>
                <c:pt idx="1">
                  <c:v>209.0</c:v>
                </c:pt>
                <c:pt idx="2">
                  <c:v>16.0</c:v>
                </c:pt>
                <c:pt idx="3">
                  <c:v>3.0</c:v>
                </c:pt>
                <c:pt idx="4">
                  <c:v>18.0</c:v>
                </c:pt>
                <c:pt idx="5">
                  <c:v>66.0</c:v>
                </c:pt>
                <c:pt idx="6">
                  <c:v>3.0</c:v>
                </c:pt>
                <c:pt idx="7">
                  <c:v>37.0</c:v>
                </c:pt>
                <c:pt idx="8">
                  <c:v>15.0</c:v>
                </c:pt>
                <c:pt idx="9">
                  <c:v>18.0</c:v>
                </c:pt>
                <c:pt idx="10">
                  <c:v>11.0</c:v>
                </c:pt>
                <c:pt idx="11">
                  <c:v>19.0</c:v>
                </c:pt>
                <c:pt idx="12">
                  <c:v>19.0</c:v>
                </c:pt>
                <c:pt idx="13">
                  <c:v>26.0</c:v>
                </c:pt>
                <c:pt idx="14">
                  <c:v>18.0</c:v>
                </c:pt>
                <c:pt idx="15">
                  <c:v>18.0</c:v>
                </c:pt>
                <c:pt idx="16">
                  <c:v>20.0</c:v>
                </c:pt>
                <c:pt idx="17">
                  <c:v>19.0</c:v>
                </c:pt>
                <c:pt idx="18">
                  <c:v>15.0</c:v>
                </c:pt>
                <c:pt idx="19">
                  <c:v>4.0</c:v>
                </c:pt>
                <c:pt idx="20">
                  <c:v>1.0</c:v>
                </c:pt>
                <c:pt idx="21">
                  <c:v>12.0</c:v>
                </c:pt>
                <c:pt idx="22">
                  <c:v>1.0</c:v>
                </c:pt>
                <c:pt idx="24">
                  <c:v>6.0</c:v>
                </c:pt>
                <c:pt idx="26">
                  <c:v>15.0</c:v>
                </c:pt>
                <c:pt idx="27">
                  <c:v>4.0</c:v>
                </c:pt>
                <c:pt idx="28">
                  <c:v>18.0</c:v>
                </c:pt>
                <c:pt idx="29">
                  <c:v>1.0</c:v>
                </c:pt>
              </c:numCache>
            </c:numRef>
          </c:val>
        </c:ser>
        <c:ser>
          <c:idx val="3"/>
          <c:order val="3"/>
          <c:invertIfNegative val="0"/>
          <c:val>
            <c:numRef>
              <c:f>combined!$E$1:$E$36</c:f>
              <c:numCache>
                <c:formatCode>General</c:formatCode>
                <c:ptCount val="36"/>
                <c:pt idx="0">
                  <c:v>12.0</c:v>
                </c:pt>
                <c:pt idx="1">
                  <c:v>7.0</c:v>
                </c:pt>
                <c:pt idx="2">
                  <c:v>80.0</c:v>
                </c:pt>
                <c:pt idx="3">
                  <c:v>18.0</c:v>
                </c:pt>
                <c:pt idx="4">
                  <c:v>19.0</c:v>
                </c:pt>
                <c:pt idx="5">
                  <c:v>0.0</c:v>
                </c:pt>
                <c:pt idx="6">
                  <c:v>30.0</c:v>
                </c:pt>
                <c:pt idx="7">
                  <c:v>10.0</c:v>
                </c:pt>
                <c:pt idx="8">
                  <c:v>6.0</c:v>
                </c:pt>
                <c:pt idx="9">
                  <c:v>1.0</c:v>
                </c:pt>
                <c:pt idx="10">
                  <c:v>21.0</c:v>
                </c:pt>
                <c:pt idx="11">
                  <c:v>7.0</c:v>
                </c:pt>
                <c:pt idx="12">
                  <c:v>7.0</c:v>
                </c:pt>
                <c:pt idx="13">
                  <c:v>0.0</c:v>
                </c:pt>
                <c:pt idx="14">
                  <c:v>1.0</c:v>
                </c:pt>
                <c:pt idx="15">
                  <c:v>18.0</c:v>
                </c:pt>
                <c:pt idx="16">
                  <c:v>0.0</c:v>
                </c:pt>
                <c:pt idx="18">
                  <c:v>6.0</c:v>
                </c:pt>
                <c:pt idx="19">
                  <c:v>11.0</c:v>
                </c:pt>
                <c:pt idx="20">
                  <c:v>13.0</c:v>
                </c:pt>
                <c:pt idx="22">
                  <c:v>14.0</c:v>
                </c:pt>
                <c:pt idx="27">
                  <c:v>9.0</c:v>
                </c:pt>
              </c:numCache>
            </c:numRef>
          </c:val>
        </c:ser>
        <c:ser>
          <c:idx val="4"/>
          <c:order val="4"/>
          <c:invertIfNegative val="0"/>
          <c:val>
            <c:numRef>
              <c:f>combined!$F$1:$F$36</c:f>
              <c:numCache>
                <c:formatCode>General</c:formatCode>
                <c:ptCount val="36"/>
                <c:pt idx="0">
                  <c:v>177.0</c:v>
                </c:pt>
                <c:pt idx="1">
                  <c:v>0.0</c:v>
                </c:pt>
                <c:pt idx="2">
                  <c:v>0.0</c:v>
                </c:pt>
                <c:pt idx="3">
                  <c:v>76.0</c:v>
                </c:pt>
                <c:pt idx="4">
                  <c:v>23.0</c:v>
                </c:pt>
                <c:pt idx="5">
                  <c:v>0.0</c:v>
                </c:pt>
                <c:pt idx="6">
                  <c:v>1.0</c:v>
                </c:pt>
                <c:pt idx="7">
                  <c:v>1.0</c:v>
                </c:pt>
                <c:pt idx="8">
                  <c:v>6.0</c:v>
                </c:pt>
                <c:pt idx="9">
                  <c:v>18.0</c:v>
                </c:pt>
                <c:pt idx="10">
                  <c:v>15.0</c:v>
                </c:pt>
                <c:pt idx="11">
                  <c:v>2.0</c:v>
                </c:pt>
                <c:pt idx="12">
                  <c:v>1.0</c:v>
                </c:pt>
                <c:pt idx="13">
                  <c:v>0.0</c:v>
                </c:pt>
                <c:pt idx="14">
                  <c:v>0.0</c:v>
                </c:pt>
                <c:pt idx="15">
                  <c:v>1.0</c:v>
                </c:pt>
                <c:pt idx="16">
                  <c:v>0.0</c:v>
                </c:pt>
                <c:pt idx="18">
                  <c:v>8.0</c:v>
                </c:pt>
              </c:numCache>
            </c:numRef>
          </c:val>
        </c:ser>
        <c:ser>
          <c:idx val="5"/>
          <c:order val="5"/>
          <c:invertIfNegative val="0"/>
          <c:val>
            <c:numRef>
              <c:f>combined!$G$1:$G$36</c:f>
              <c:numCache>
                <c:formatCode>General</c:formatCode>
                <c:ptCount val="36"/>
                <c:pt idx="0">
                  <c:v>13.0</c:v>
                </c:pt>
                <c:pt idx="1">
                  <c:v>0.0</c:v>
                </c:pt>
                <c:pt idx="2">
                  <c:v>0.0</c:v>
                </c:pt>
                <c:pt idx="3">
                  <c:v>0.0</c:v>
                </c:pt>
                <c:pt idx="4">
                  <c:v>14.0</c:v>
                </c:pt>
                <c:pt idx="5">
                  <c:v>0.0</c:v>
                </c:pt>
                <c:pt idx="6">
                  <c:v>9.0</c:v>
                </c:pt>
                <c:pt idx="7">
                  <c:v>3.0</c:v>
                </c:pt>
                <c:pt idx="8">
                  <c:v>0.0</c:v>
                </c:pt>
                <c:pt idx="9">
                  <c:v>0.0</c:v>
                </c:pt>
                <c:pt idx="10">
                  <c:v>1.0</c:v>
                </c:pt>
                <c:pt idx="11">
                  <c:v>0.0</c:v>
                </c:pt>
                <c:pt idx="12">
                  <c:v>1.0</c:v>
                </c:pt>
                <c:pt idx="13">
                  <c:v>0.0</c:v>
                </c:pt>
                <c:pt idx="14">
                  <c:v>0.0</c:v>
                </c:pt>
                <c:pt idx="15">
                  <c:v>0.0</c:v>
                </c:pt>
                <c:pt idx="16">
                  <c:v>0.0</c:v>
                </c:pt>
              </c:numCache>
            </c:numRef>
          </c:val>
        </c:ser>
        <c:ser>
          <c:idx val="6"/>
          <c:order val="6"/>
          <c:invertIfNegative val="0"/>
          <c:val>
            <c:numRef>
              <c:f>combined!$H$1:$H$36</c:f>
              <c:numCache>
                <c:formatCode>General</c:formatCode>
                <c:ptCount val="36"/>
                <c:pt idx="0">
                  <c:v>0.0</c:v>
                </c:pt>
                <c:pt idx="2">
                  <c:v>0.0</c:v>
                </c:pt>
                <c:pt idx="3">
                  <c:v>0.0</c:v>
                </c:pt>
                <c:pt idx="4">
                  <c:v>22.0</c:v>
                </c:pt>
                <c:pt idx="5">
                  <c:v>0.0</c:v>
                </c:pt>
                <c:pt idx="6">
                  <c:v>10.0</c:v>
                </c:pt>
                <c:pt idx="7">
                  <c:v>0.0</c:v>
                </c:pt>
                <c:pt idx="8">
                  <c:v>0.0</c:v>
                </c:pt>
                <c:pt idx="9">
                  <c:v>0.0</c:v>
                </c:pt>
                <c:pt idx="10">
                  <c:v>0.0</c:v>
                </c:pt>
                <c:pt idx="11">
                  <c:v>0.0</c:v>
                </c:pt>
                <c:pt idx="12">
                  <c:v>0.0</c:v>
                </c:pt>
                <c:pt idx="13">
                  <c:v>0.0</c:v>
                </c:pt>
                <c:pt idx="14">
                  <c:v>0.0</c:v>
                </c:pt>
                <c:pt idx="15">
                  <c:v>0.0</c:v>
                </c:pt>
                <c:pt idx="16">
                  <c:v>0.0</c:v>
                </c:pt>
              </c:numCache>
            </c:numRef>
          </c:val>
        </c:ser>
        <c:ser>
          <c:idx val="7"/>
          <c:order val="7"/>
          <c:invertIfNegative val="0"/>
          <c:val>
            <c:numRef>
              <c:f>combined!$I$1:$I$36</c:f>
              <c:numCache>
                <c:formatCode>General</c:formatCode>
                <c:ptCount val="36"/>
                <c:pt idx="0">
                  <c:v>0.0</c:v>
                </c:pt>
                <c:pt idx="1">
                  <c:v>0.0</c:v>
                </c:pt>
                <c:pt idx="2">
                  <c:v>0.0</c:v>
                </c:pt>
                <c:pt idx="3">
                  <c:v>0.0</c:v>
                </c:pt>
                <c:pt idx="4">
                  <c:v>0.0</c:v>
                </c:pt>
                <c:pt idx="5">
                  <c:v>0.0</c:v>
                </c:pt>
                <c:pt idx="6">
                  <c:v>1.0</c:v>
                </c:pt>
                <c:pt idx="7">
                  <c:v>0.0</c:v>
                </c:pt>
                <c:pt idx="8">
                  <c:v>0.0</c:v>
                </c:pt>
                <c:pt idx="9">
                  <c:v>0.0</c:v>
                </c:pt>
                <c:pt idx="10">
                  <c:v>0.0</c:v>
                </c:pt>
                <c:pt idx="11">
                  <c:v>0.0</c:v>
                </c:pt>
                <c:pt idx="12">
                  <c:v>0.0</c:v>
                </c:pt>
                <c:pt idx="13">
                  <c:v>0.0</c:v>
                </c:pt>
                <c:pt idx="14">
                  <c:v>0.0</c:v>
                </c:pt>
                <c:pt idx="15">
                  <c:v>0.0</c:v>
                </c:pt>
                <c:pt idx="16">
                  <c:v>0.0</c:v>
                </c:pt>
              </c:numCache>
            </c:numRef>
          </c:val>
        </c:ser>
        <c:ser>
          <c:idx val="8"/>
          <c:order val="8"/>
          <c:invertIfNegative val="0"/>
          <c:val>
            <c:numRef>
              <c:f>combined!$J$1:$J$36</c:f>
              <c:numCache>
                <c:formatCode>General</c:formatCode>
                <c:ptCount val="36"/>
                <c:pt idx="0">
                  <c:v>0.0</c:v>
                </c:pt>
                <c:pt idx="1">
                  <c:v>0.0</c:v>
                </c:pt>
                <c:pt idx="2">
                  <c:v>0.0</c:v>
                </c:pt>
                <c:pt idx="3">
                  <c:v>0.0</c:v>
                </c:pt>
                <c:pt idx="4">
                  <c:v>0.0</c:v>
                </c:pt>
                <c:pt idx="5">
                  <c:v>0.0</c:v>
                </c:pt>
                <c:pt idx="6">
                  <c:v>38.0</c:v>
                </c:pt>
                <c:pt idx="7">
                  <c:v>0.0</c:v>
                </c:pt>
                <c:pt idx="8">
                  <c:v>0.0</c:v>
                </c:pt>
                <c:pt idx="9">
                  <c:v>0.0</c:v>
                </c:pt>
                <c:pt idx="10">
                  <c:v>0.0</c:v>
                </c:pt>
                <c:pt idx="11">
                  <c:v>0.0</c:v>
                </c:pt>
                <c:pt idx="12">
                  <c:v>0.0</c:v>
                </c:pt>
                <c:pt idx="13">
                  <c:v>0.0</c:v>
                </c:pt>
                <c:pt idx="14">
                  <c:v>0.0</c:v>
                </c:pt>
                <c:pt idx="15">
                  <c:v>0.0</c:v>
                </c:pt>
                <c:pt idx="16">
                  <c:v>0.0</c:v>
                </c:pt>
              </c:numCache>
            </c:numRef>
          </c:val>
        </c:ser>
        <c:dLbls>
          <c:showLegendKey val="0"/>
          <c:showVal val="0"/>
          <c:showCatName val="0"/>
          <c:showSerName val="0"/>
          <c:showPercent val="0"/>
          <c:showBubbleSize val="0"/>
        </c:dLbls>
        <c:gapWidth val="50"/>
        <c:overlap val="100"/>
        <c:axId val="252878016"/>
        <c:axId val="252934032"/>
      </c:barChart>
      <c:catAx>
        <c:axId val="252878016"/>
        <c:scaling>
          <c:orientation val="minMax"/>
        </c:scaling>
        <c:delete val="0"/>
        <c:axPos val="l"/>
        <c:majorTickMark val="none"/>
        <c:minorTickMark val="none"/>
        <c:tickLblPos val="nextTo"/>
        <c:txPr>
          <a:bodyPr rot="-60000000" vert="horz"/>
          <a:lstStyle/>
          <a:p>
            <a:pPr>
              <a:defRPr/>
            </a:pPr>
            <a:endParaRPr lang="en-US"/>
          </a:p>
        </c:txPr>
        <c:crossAx val="252934032"/>
        <c:crosses val="autoZero"/>
        <c:auto val="1"/>
        <c:lblAlgn val="ctr"/>
        <c:lblOffset val="100"/>
        <c:noMultiLvlLbl val="0"/>
      </c:catAx>
      <c:valAx>
        <c:axId val="252934032"/>
        <c:scaling>
          <c:orientation val="minMax"/>
        </c:scaling>
        <c:delete val="0"/>
        <c:axPos val="b"/>
        <c:numFmt formatCode="General" sourceLinked="0"/>
        <c:majorTickMark val="none"/>
        <c:minorTickMark val="none"/>
        <c:tickLblPos val="nextTo"/>
        <c:txPr>
          <a:bodyPr rot="-60000000" vert="horz"/>
          <a:lstStyle/>
          <a:p>
            <a:pPr>
              <a:defRPr/>
            </a:pPr>
            <a:endParaRPr lang="en-US"/>
          </a:p>
        </c:txPr>
        <c:crossAx val="252878016"/>
        <c:crosses val="autoZero"/>
        <c:crossBetween val="between"/>
      </c:valAx>
      <c:spPr>
        <a:noFill/>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Sheet2!$E$2</c:f>
              <c:strCache>
                <c:ptCount val="1"/>
                <c:pt idx="0">
                  <c:v>Granted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Sheet2!$F$1</c:f>
              <c:strCache>
                <c:ptCount val="1"/>
                <c:pt idx="0">
                  <c:v>Academic</c:v>
                </c:pt>
              </c:strCache>
            </c:strRef>
          </c:cat>
          <c:val>
            <c:numRef>
              <c:f>Sheet2!$F$2</c:f>
              <c:numCache>
                <c:formatCode>General</c:formatCode>
                <c:ptCount val="1"/>
                <c:pt idx="0">
                  <c:v>13.0</c:v>
                </c:pt>
              </c:numCache>
            </c:numRef>
          </c:val>
        </c:ser>
        <c:ser>
          <c:idx val="1"/>
          <c:order val="1"/>
          <c:tx>
            <c:strRef>
              <c:f>Sheet2!$E$3</c:f>
              <c:strCache>
                <c:ptCount val="1"/>
                <c:pt idx="0">
                  <c:v>Indeterminate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Sheet2!$F$1</c:f>
              <c:strCache>
                <c:ptCount val="1"/>
                <c:pt idx="0">
                  <c:v>Academic</c:v>
                </c:pt>
              </c:strCache>
            </c:strRef>
          </c:cat>
          <c:val>
            <c:numRef>
              <c:f>Sheet2!$F$3</c:f>
              <c:numCache>
                <c:formatCode>General</c:formatCode>
                <c:ptCount val="1"/>
                <c:pt idx="0">
                  <c:v>7.0</c:v>
                </c:pt>
              </c:numCache>
            </c:numRef>
          </c:val>
        </c:ser>
        <c:ser>
          <c:idx val="3"/>
          <c:order val="2"/>
          <c:tx>
            <c:strRef>
              <c:f>Sheet2!$E$4</c:f>
              <c:strCache>
                <c:ptCount val="1"/>
                <c:pt idx="0">
                  <c:v>Unresponsive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Sheet2!$F$1</c:f>
              <c:strCache>
                <c:ptCount val="1"/>
                <c:pt idx="0">
                  <c:v>Academic</c:v>
                </c:pt>
              </c:strCache>
            </c:strRef>
          </c:cat>
          <c:val>
            <c:numRef>
              <c:f>Sheet2!$F$4</c:f>
              <c:numCache>
                <c:formatCode>General</c:formatCode>
                <c:ptCount val="1"/>
                <c:pt idx="0">
                  <c:v>8.0</c:v>
                </c:pt>
              </c:numCache>
            </c:numRef>
          </c:val>
        </c:ser>
        <c:ser>
          <c:idx val="2"/>
          <c:order val="3"/>
          <c:tx>
            <c:strRef>
              <c:f>Sheet2!$E$5</c:f>
              <c:strCache>
                <c:ptCount val="1"/>
                <c:pt idx="0">
                  <c:v>Rejected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Sheet2!$F$1</c:f>
              <c:strCache>
                <c:ptCount val="1"/>
                <c:pt idx="0">
                  <c:v>Academic</c:v>
                </c:pt>
              </c:strCache>
            </c:strRef>
          </c:cat>
          <c:val>
            <c:numRef>
              <c:f>Sheet2!$F$5</c:f>
              <c:numCache>
                <c:formatCode>General</c:formatCode>
                <c:ptCount val="1"/>
                <c:pt idx="0">
                  <c:v>5.0</c:v>
                </c:pt>
              </c:numCache>
            </c:numRef>
          </c:val>
        </c:ser>
        <c:dLbls>
          <c:showLegendKey val="0"/>
          <c:showVal val="0"/>
          <c:showCatName val="0"/>
          <c:showSerName val="0"/>
          <c:showPercent val="0"/>
          <c:showBubbleSize val="0"/>
        </c:dLbls>
        <c:gapWidth val="150"/>
        <c:overlap val="100"/>
        <c:axId val="164443952"/>
        <c:axId val="163810208"/>
      </c:barChart>
      <c:catAx>
        <c:axId val="164443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Times" charset="0"/>
                <a:cs typeface="Times" charset="0"/>
              </a:defRPr>
            </a:pPr>
            <a:endParaRPr lang="en-US"/>
          </a:p>
        </c:txPr>
        <c:crossAx val="163810208"/>
        <c:crosses val="autoZero"/>
        <c:auto val="1"/>
        <c:lblAlgn val="ctr"/>
        <c:lblOffset val="100"/>
        <c:noMultiLvlLbl val="0"/>
      </c:catAx>
      <c:valAx>
        <c:axId val="163810208"/>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Times" charset="0"/>
                    <a:cs typeface="Times" charset="0"/>
                  </a:defRPr>
                </a:pPr>
                <a:r>
                  <a:rPr lang="en-US" sz="1800" dirty="0" smtClean="0">
                    <a:latin typeface="+mn-lt"/>
                    <a:ea typeface="Times" charset="0"/>
                    <a:cs typeface="Times" charset="0"/>
                  </a:rPr>
                  <a:t>Number of </a:t>
                </a:r>
                <a:r>
                  <a:rPr lang="en-US" sz="1800" dirty="0">
                    <a:latin typeface="+mn-lt"/>
                    <a:ea typeface="Times" charset="0"/>
                    <a:cs typeface="Times" charset="0"/>
                  </a:rPr>
                  <a:t>Companies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Times" charset="0"/>
                  <a:cs typeface="Times" charset="0"/>
                </a:defRPr>
              </a:pPr>
              <a:endParaRPr lang="en-US"/>
            </a:p>
          </c:txPr>
        </c:title>
        <c:numFmt formatCode="0%" sourceLinked="1"/>
        <c:majorTickMark val="none"/>
        <c:minorTickMark val="none"/>
        <c:tickLblPos val="nextTo"/>
        <c:crossAx val="16444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Times" charset="0"/>
              <a:cs typeface="Time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Sheet2!$A$2</c:f>
              <c:strCache>
                <c:ptCount val="1"/>
                <c:pt idx="0">
                  <c:v>Granted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Academic</c:v>
                </c:pt>
                <c:pt idx="1">
                  <c:v>Independent</c:v>
                </c:pt>
              </c:strCache>
            </c:strRef>
          </c:cat>
          <c:val>
            <c:numRef>
              <c:f>Sheet2!$B$2:$C$2</c:f>
              <c:numCache>
                <c:formatCode>General</c:formatCode>
                <c:ptCount val="2"/>
                <c:pt idx="0">
                  <c:v>13.0</c:v>
                </c:pt>
                <c:pt idx="1">
                  <c:v>2.0</c:v>
                </c:pt>
              </c:numCache>
            </c:numRef>
          </c:val>
        </c:ser>
        <c:ser>
          <c:idx val="1"/>
          <c:order val="1"/>
          <c:tx>
            <c:strRef>
              <c:f>Sheet2!$A$3</c:f>
              <c:strCache>
                <c:ptCount val="1"/>
                <c:pt idx="0">
                  <c:v>Indeterminate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Academic</c:v>
                </c:pt>
                <c:pt idx="1">
                  <c:v>Independent</c:v>
                </c:pt>
              </c:strCache>
            </c:strRef>
          </c:cat>
          <c:val>
            <c:numRef>
              <c:f>Sheet2!$B$3:$C$3</c:f>
              <c:numCache>
                <c:formatCode>General</c:formatCode>
                <c:ptCount val="2"/>
                <c:pt idx="0">
                  <c:v>7.0</c:v>
                </c:pt>
                <c:pt idx="1">
                  <c:v>3.0</c:v>
                </c:pt>
              </c:numCache>
            </c:numRef>
          </c:val>
        </c:ser>
        <c:ser>
          <c:idx val="3"/>
          <c:order val="2"/>
          <c:tx>
            <c:strRef>
              <c:f>Sheet2!$A$4</c:f>
              <c:strCache>
                <c:ptCount val="1"/>
                <c:pt idx="0">
                  <c:v>Unresponsive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Academic</c:v>
                </c:pt>
                <c:pt idx="1">
                  <c:v>Independent</c:v>
                </c:pt>
              </c:strCache>
            </c:strRef>
          </c:cat>
          <c:val>
            <c:numRef>
              <c:f>Sheet2!$B$4:$C$4</c:f>
              <c:numCache>
                <c:formatCode>General</c:formatCode>
                <c:ptCount val="2"/>
                <c:pt idx="0">
                  <c:v>8.0</c:v>
                </c:pt>
                <c:pt idx="1">
                  <c:v>15.0</c:v>
                </c:pt>
              </c:numCache>
            </c:numRef>
          </c:val>
        </c:ser>
        <c:ser>
          <c:idx val="2"/>
          <c:order val="3"/>
          <c:tx>
            <c:strRef>
              <c:f>Sheet2!$A$5</c:f>
              <c:strCache>
                <c:ptCount val="1"/>
                <c:pt idx="0">
                  <c:v>Rejected</c:v>
                </c:pt>
              </c:strCache>
            </c:strRef>
          </c:tx>
          <c:spPr>
            <a:solidFill>
              <a:schemeClr val="accent2"/>
            </a:solidFill>
            <a:ln>
              <a:noFill/>
            </a:ln>
            <a:effectLst/>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j-lt"/>
                    <a:ea typeface="Times" charset="0"/>
                    <a:cs typeface="Times"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Sheet2!$B$1:$C$1</c:f>
              <c:strCache>
                <c:ptCount val="2"/>
                <c:pt idx="0">
                  <c:v>Academic</c:v>
                </c:pt>
                <c:pt idx="1">
                  <c:v>Independent</c:v>
                </c:pt>
              </c:strCache>
            </c:strRef>
          </c:cat>
          <c:val>
            <c:numRef>
              <c:f>Sheet2!$B$5:$C$5</c:f>
              <c:numCache>
                <c:formatCode>General</c:formatCode>
                <c:ptCount val="2"/>
                <c:pt idx="0">
                  <c:v>5.0</c:v>
                </c:pt>
                <c:pt idx="1">
                  <c:v>0.0</c:v>
                </c:pt>
              </c:numCache>
            </c:numRef>
          </c:val>
        </c:ser>
        <c:dLbls>
          <c:showLegendKey val="0"/>
          <c:showVal val="0"/>
          <c:showCatName val="0"/>
          <c:showSerName val="0"/>
          <c:showPercent val="0"/>
          <c:showBubbleSize val="0"/>
        </c:dLbls>
        <c:gapWidth val="150"/>
        <c:overlap val="100"/>
        <c:axId val="253924880"/>
        <c:axId val="253928496"/>
      </c:barChart>
      <c:catAx>
        <c:axId val="253924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Times" charset="0"/>
                <a:cs typeface="Times" charset="0"/>
              </a:defRPr>
            </a:pPr>
            <a:endParaRPr lang="en-US"/>
          </a:p>
        </c:txPr>
        <c:crossAx val="253928496"/>
        <c:crosses val="autoZero"/>
        <c:auto val="1"/>
        <c:lblAlgn val="ctr"/>
        <c:lblOffset val="100"/>
        <c:noMultiLvlLbl val="0"/>
      </c:catAx>
      <c:valAx>
        <c:axId val="253928496"/>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Times" charset="0"/>
                    <a:cs typeface="Times" charset="0"/>
                  </a:defRPr>
                </a:pPr>
                <a:r>
                  <a:rPr lang="en-US" sz="1400" dirty="0" smtClean="0">
                    <a:latin typeface="+mn-lt"/>
                    <a:ea typeface="Times" charset="0"/>
                    <a:cs typeface="Times" charset="0"/>
                  </a:rPr>
                  <a:t>Number </a:t>
                </a:r>
                <a:r>
                  <a:rPr lang="en-US" sz="1400" dirty="0">
                    <a:latin typeface="+mn-lt"/>
                    <a:ea typeface="Times" charset="0"/>
                    <a:cs typeface="Times" charset="0"/>
                  </a:rPr>
                  <a:t>of Companies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Times" charset="0"/>
                  <a:cs typeface="Times" charset="0"/>
                </a:defRPr>
              </a:pPr>
              <a:endParaRPr lang="en-US"/>
            </a:p>
          </c:txPr>
        </c:title>
        <c:numFmt formatCode="0%" sourceLinked="1"/>
        <c:majorTickMark val="none"/>
        <c:minorTickMark val="none"/>
        <c:tickLblPos val="nextTo"/>
        <c:crossAx val="253924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imes" charset="0"/>
              <a:ea typeface="Times" charset="0"/>
              <a:cs typeface="Times"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34F61-8C66-A144-8FBF-E1C61FF1278C}" type="datetimeFigureOut">
              <a:rPr lang="en-US" smtClean="0"/>
              <a:t>11/6/17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7A167-EC20-994C-B818-99C4804416DD}" type="slidenum">
              <a:rPr lang="en-US" smtClean="0"/>
              <a:t>‹#›</a:t>
            </a:fld>
            <a:endParaRPr lang="en-US"/>
          </a:p>
        </p:txBody>
      </p:sp>
    </p:spTree>
    <p:extLst>
      <p:ext uri="{BB962C8B-B14F-4D97-AF65-F5344CB8AC3E}">
        <p14:creationId xmlns:p14="http://schemas.microsoft.com/office/powerpoint/2010/main" val="214452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OUT: There is</a:t>
            </a:r>
            <a:r>
              <a:rPr lang="en-US" baseline="0" dirty="0" smtClean="0"/>
              <a:t> tension between vulnerability researchers and product manufacturers</a:t>
            </a:r>
            <a:endParaRPr lang="en-US" dirty="0" smtClean="0"/>
          </a:p>
          <a:p>
            <a:endParaRPr lang="en-US" dirty="0" smtClean="0"/>
          </a:p>
          <a:p>
            <a:r>
              <a:rPr lang="en-US" dirty="0" smtClean="0"/>
              <a:t>WE ARE EXCITED ABOUT THIS</a:t>
            </a:r>
          </a:p>
          <a:p>
            <a:r>
              <a:rPr lang="en-US" dirty="0" smtClean="0"/>
              <a:t>Find things that I think are exciting</a:t>
            </a:r>
            <a:r>
              <a:rPr lang="en-US" baseline="0" dirty="0" smtClean="0"/>
              <a:t> and summon some emotions.</a:t>
            </a:r>
          </a:p>
          <a:p>
            <a:r>
              <a:rPr lang="en-US" baseline="0" dirty="0" smtClean="0"/>
              <a:t>Slides 7-9 </a:t>
            </a:r>
          </a:p>
          <a:p>
            <a:r>
              <a:rPr lang="en-US" baseline="0" dirty="0" smtClean="0"/>
              <a:t>Deliberately focused on the instrument. Sentiment that we uncovered. Emphasis; 50% more people that </a:t>
            </a:r>
          </a:p>
          <a:p>
            <a:r>
              <a:rPr lang="en-US" baseline="0" dirty="0" smtClean="0"/>
              <a:t>DITCH THE U-SHAPE</a:t>
            </a:r>
            <a:endParaRPr lang="en-US" dirty="0" smtClean="0"/>
          </a:p>
          <a:p>
            <a:endParaRPr lang="en-US" dirty="0" smtClean="0"/>
          </a:p>
          <a:p>
            <a:endParaRPr lang="en-US" dirty="0" smtClean="0"/>
          </a:p>
          <a:p>
            <a:endParaRPr lang="en-US" dirty="0" smtClean="0"/>
          </a:p>
          <a:p>
            <a:endParaRPr lang="en-US" dirty="0" smtClean="0"/>
          </a:p>
          <a:p>
            <a:r>
              <a:rPr lang="en-US" dirty="0" smtClean="0"/>
              <a:t>******************************</a:t>
            </a:r>
          </a:p>
          <a:p>
            <a:endParaRPr lang="en-US" dirty="0" smtClean="0"/>
          </a:p>
          <a:p>
            <a:r>
              <a:rPr lang="en-US" dirty="0" smtClean="0"/>
              <a:t>Qs to address:</a:t>
            </a:r>
          </a:p>
          <a:p>
            <a:r>
              <a:rPr lang="en-US" dirty="0" smtClean="0"/>
              <a:t>WHY LEVENE TEST</a:t>
            </a:r>
            <a:br>
              <a:rPr lang="en-US" dirty="0" smtClean="0"/>
            </a:br>
            <a:r>
              <a:rPr lang="en-US" dirty="0" smtClean="0"/>
              <a:t>WHY DOES THIS MATTER GIVEN DMCA EXEMPTION</a:t>
            </a:r>
          </a:p>
          <a:p>
            <a:r>
              <a:rPr lang="en-US" dirty="0" smtClean="0"/>
              <a:t>Don't say for the</a:t>
            </a:r>
            <a:r>
              <a:rPr lang="en-US" baseline="0" dirty="0" smtClean="0"/>
              <a:t> past two years</a:t>
            </a:r>
            <a:endParaRPr lang="en-US" dirty="0" smtClean="0"/>
          </a:p>
          <a:p>
            <a:r>
              <a:rPr lang="en-US" dirty="0" smtClean="0"/>
              <a:t>1.</a:t>
            </a:r>
            <a:r>
              <a:rPr lang="en-US" baseline="0" dirty="0" smtClean="0"/>
              <a:t> The chilling effects are beyond the DMCA (other statutes), questions of companies </a:t>
            </a:r>
          </a:p>
          <a:p>
            <a:r>
              <a:rPr lang="en-US" baseline="0" dirty="0" smtClean="0"/>
              <a:t>2. </a:t>
            </a:r>
          </a:p>
          <a:p>
            <a:r>
              <a:rPr lang="en-US" baseline="0" dirty="0" err="1" smtClean="0"/>
              <a:t>COmpanies</a:t>
            </a:r>
            <a:r>
              <a:rPr lang="en-US" baseline="0" dirty="0" smtClean="0"/>
              <a:t> that have said policy</a:t>
            </a:r>
          </a:p>
          <a:p>
            <a:r>
              <a:rPr lang="en-US" baseline="0" dirty="0" smtClean="0"/>
              <a:t>20% that said it's ok. </a:t>
            </a:r>
          </a:p>
          <a:p>
            <a:r>
              <a:rPr lang="en-US" baseline="0" dirty="0" smtClean="0"/>
              <a:t>	What</a:t>
            </a:r>
            <a:endParaRPr lang="en-US" dirty="0" smtClean="0"/>
          </a:p>
          <a:p>
            <a:r>
              <a:rPr lang="en-US" dirty="0" smtClean="0"/>
              <a:t>Employees could not have connection to research </a:t>
            </a:r>
            <a:r>
              <a:rPr lang="mr-IN" dirty="0" smtClean="0"/>
              <a:t>–</a:t>
            </a:r>
            <a:r>
              <a:rPr lang="en-US" dirty="0" smtClean="0"/>
              <a:t> could that impact how they responded</a:t>
            </a:r>
          </a:p>
          <a:p>
            <a:r>
              <a:rPr lang="en-US" dirty="0" smtClean="0"/>
              <a:t>Intent of survey takers </a:t>
            </a:r>
            <a:r>
              <a:rPr lang="mr-IN" dirty="0" smtClean="0"/>
              <a:t>–</a:t>
            </a:r>
            <a:r>
              <a:rPr lang="en-US" dirty="0" smtClean="0"/>
              <a:t> were they malicious? </a:t>
            </a:r>
          </a:p>
          <a:p>
            <a:r>
              <a:rPr lang="en-US" dirty="0" err="1" smtClean="0"/>
              <a:t>Levene</a:t>
            </a:r>
            <a:r>
              <a:rPr lang="en-US" dirty="0" smtClean="0"/>
              <a:t> on the raw or on the average distribution</a:t>
            </a:r>
          </a:p>
          <a:p>
            <a:r>
              <a:rPr lang="en-US" dirty="0" smtClean="0"/>
              <a:t>Vulnerability policy</a:t>
            </a:r>
          </a:p>
          <a:p>
            <a:endParaRPr lang="en-US" dirty="0" smtClean="0"/>
          </a:p>
          <a:p>
            <a:r>
              <a:rPr lang="en-US" dirty="0" smtClean="0"/>
              <a:t>**** NEW FEEDBACK</a:t>
            </a:r>
          </a:p>
          <a:p>
            <a:r>
              <a:rPr lang="en-US" dirty="0" smtClean="0"/>
              <a:t>There is this tension between the people who find truth.</a:t>
            </a:r>
            <a:r>
              <a:rPr lang="en-US" baseline="0" dirty="0" smtClean="0"/>
              <a:t> And companies that get harmed. For companies that are inconvenienced by these truths; they have a  range of legal tools.</a:t>
            </a:r>
            <a:endParaRPr lang="en-US" dirty="0" smtClean="0"/>
          </a:p>
          <a:p>
            <a:endParaRPr lang="en-US" dirty="0" smtClean="0"/>
          </a:p>
          <a:p>
            <a:r>
              <a:rPr lang="en-US" dirty="0" smtClean="0"/>
              <a:t>Talk will be introduced. Do not repeat the title. Start by explaining what you mean. I'm</a:t>
            </a:r>
            <a:r>
              <a:rPr lang="en-US" baseline="0" dirty="0" smtClean="0"/>
              <a:t> from UC San Diego, where my advisors Stefan, Kirill and Alex.</a:t>
            </a:r>
          </a:p>
          <a:p>
            <a:endParaRPr lang="en-US" baseline="0" dirty="0" smtClean="0"/>
          </a:p>
          <a:p>
            <a:r>
              <a:rPr lang="en-US" baseline="0" dirty="0" smtClean="0"/>
              <a:t>Vulnerability research is different from other research. Potential for creating a conflict. You're finding a flaw, in a commercial enterprise's product. Once you're doing vulnerability research the law gets involved. Yoshi "if you're not talking to lawyers you're not doing real vulnerability."</a:t>
            </a:r>
          </a:p>
          <a:p>
            <a:endParaRPr lang="en-US" baseline="0" dirty="0" smtClean="0"/>
          </a:p>
          <a:p>
            <a:r>
              <a:rPr lang="en-US" baseline="0" dirty="0" smtClean="0"/>
              <a:t>Vulnerability research creates tension between the researcher and the company. Flaw does brand damage. Legal tools company could choose to pursue litigation </a:t>
            </a:r>
          </a:p>
          <a:p>
            <a:endParaRPr lang="en-US" baseline="0" dirty="0" smtClean="0"/>
          </a:p>
          <a:p>
            <a:r>
              <a:rPr lang="en-US" baseline="0" dirty="0" smtClean="0"/>
              <a:t> Cease and desist are not a part of typical research. What effect is it having on our community. </a:t>
            </a:r>
          </a:p>
          <a:p>
            <a:r>
              <a:rPr lang="en-US" baseline="0" dirty="0" smtClean="0"/>
              <a:t>Perhaps the </a:t>
            </a:r>
            <a:r>
              <a:rPr lang="en-US" baseline="0" dirty="0" err="1" smtClean="0"/>
              <a:t>Felten</a:t>
            </a:r>
            <a:r>
              <a:rPr lang="en-US" baseline="0" dirty="0" smtClean="0"/>
              <a:t> case. Anecdotal example is happening. </a:t>
            </a:r>
          </a:p>
          <a:p>
            <a:r>
              <a:rPr lang="en-US" baseline="0" dirty="0" smtClean="0"/>
              <a:t>We're trying to address the tension between brand owners... </a:t>
            </a:r>
            <a:endParaRPr lang="en-US" dirty="0" smtClean="0"/>
          </a:p>
          <a:p>
            <a:endParaRPr lang="en-US" dirty="0" smtClean="0"/>
          </a:p>
          <a:p>
            <a:r>
              <a:rPr lang="en-US" dirty="0" smtClean="0"/>
              <a:t>10000 foot stuff</a:t>
            </a:r>
          </a:p>
          <a:p>
            <a:endParaRPr lang="en-US" dirty="0" smtClean="0"/>
          </a:p>
          <a:p>
            <a:r>
              <a:rPr lang="en-US" dirty="0" smtClean="0"/>
              <a:t>Typeface and change and all caps. Use</a:t>
            </a:r>
            <a:r>
              <a:rPr lang="en-US" baseline="0" dirty="0" smtClean="0"/>
              <a:t> white background. Who are the colleagues -- faculty at UCSD. Traditionally paper title is the talk. Use paper title. Listed in the program as that.</a:t>
            </a:r>
            <a:endParaRPr lang="en-US" dirty="0" smtClean="0"/>
          </a:p>
          <a:p>
            <a:endParaRPr lang="en-US" dirty="0" smtClean="0"/>
          </a:p>
          <a:p>
            <a:r>
              <a:rPr lang="en-US" dirty="0" smtClean="0"/>
              <a:t>Don't thank the sponsors</a:t>
            </a:r>
          </a:p>
          <a:p>
            <a:r>
              <a:rPr lang="en-US" dirty="0" smtClean="0"/>
              <a:t>Needs to be some more.</a:t>
            </a:r>
            <a:r>
              <a:rPr lang="en-US" baseline="0" dirty="0" smtClean="0"/>
              <a:t> Why are we here -- there is this tension (community is supportive). Question that has been controversial. Tension between vulnerability researchers and companies that put them forward. Very visual example of...</a:t>
            </a:r>
          </a:p>
          <a:p>
            <a:r>
              <a:rPr lang="en-US" baseline="0" dirty="0" smtClean="0"/>
              <a:t>2-3 slides puffing up the issue. Grab headlines about people getting sued. Hit about the story they have </a:t>
            </a:r>
            <a:r>
              <a:rPr lang="en-US" baseline="0" dirty="0" err="1" smtClean="0"/>
              <a:t>herad</a:t>
            </a:r>
            <a:r>
              <a:rPr lang="en-US" baseline="0" dirty="0" smtClean="0"/>
              <a:t> about. Cisco cutting talks at </a:t>
            </a:r>
            <a:r>
              <a:rPr lang="en-US" baseline="0" dirty="0" err="1" smtClean="0"/>
              <a:t>blackhats</a:t>
            </a:r>
            <a:r>
              <a:rPr lang="en-US" baseline="0" dirty="0" smtClean="0"/>
              <a:t>.</a:t>
            </a:r>
          </a:p>
          <a:p>
            <a:r>
              <a:rPr lang="en-US" baseline="0" dirty="0" smtClean="0"/>
              <a:t>When the chilling effect has been brought up companies say its anecdotal. Why did we bother study this thing. OH THAT'S RIGHT SOMEBODY FINALLY STUDIED THIS</a:t>
            </a:r>
          </a:p>
          <a:p>
            <a:r>
              <a:rPr lang="en-US" baseline="0" dirty="0" smtClean="0"/>
              <a:t>Need to know the background on the case.</a:t>
            </a:r>
          </a:p>
          <a:p>
            <a:r>
              <a:rPr lang="en-US" baseline="0" dirty="0" smtClean="0"/>
              <a:t>Pull out citations. SBA or Motor Vehicle. Take their quote. EFF quote. We got these two opinions. </a:t>
            </a:r>
          </a:p>
          <a:p>
            <a:r>
              <a:rPr lang="en-US" baseline="0" dirty="0" smtClean="0"/>
              <a:t>--All the classes of things that can happen. Bunch of things that happen to a commercial product. Anti-</a:t>
            </a:r>
            <a:r>
              <a:rPr lang="en-US" baseline="0" dirty="0" err="1" smtClean="0"/>
              <a:t>circumvetion</a:t>
            </a:r>
            <a:r>
              <a:rPr lang="en-US" baseline="0" dirty="0" smtClean="0"/>
              <a:t> DMCA. CFAA if it's a server. Authorized access. Wireless ECPA and the Wiretap Act. Forbidden to reverse-engineer. </a:t>
            </a:r>
          </a:p>
          <a:p>
            <a:r>
              <a:rPr lang="en-US" baseline="0" dirty="0" smtClean="0"/>
              <a:t>--Need to make them get it. Example of a threat letter. </a:t>
            </a:r>
          </a:p>
          <a:p>
            <a:r>
              <a:rPr lang="en-US" baseline="0" dirty="0" smtClean="0"/>
              <a:t>--Examples that support the story; not China.</a:t>
            </a:r>
          </a:p>
          <a:p>
            <a:r>
              <a:rPr lang="en-US" baseline="0" dirty="0" smtClean="0"/>
              <a:t>--Three slides from fodder -- things that can happen to you -- slides about the answer.</a:t>
            </a:r>
          </a:p>
          <a:p>
            <a:r>
              <a:rPr lang="en-US" baseline="0" dirty="0" smtClean="0"/>
              <a:t>--You can answer the question on factual responses or perception; in this space perception matters as much as factual evidence (if researchers don't even ask it doesn't even matter).</a:t>
            </a:r>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a:t>
            </a:fld>
            <a:endParaRPr lang="en-US"/>
          </a:p>
        </p:txBody>
      </p:sp>
    </p:spTree>
    <p:extLst>
      <p:ext uri="{BB962C8B-B14F-4D97-AF65-F5344CB8AC3E}">
        <p14:creationId xmlns:p14="http://schemas.microsoft.com/office/powerpoint/2010/main" val="877150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Here we keep the</a:t>
            </a:r>
            <a:r>
              <a:rPr lang="en-US" baseline="0" dirty="0" smtClean="0"/>
              <a:t> same horizontal axis with level of agreement, in grey we show the difference in number of participants in each category, comparing legal challenges to the average of the distractors</a:t>
            </a:r>
          </a:p>
          <a:p>
            <a:r>
              <a:rPr lang="en-US" baseline="0" dirty="0" smtClean="0"/>
              <a:t>OUT: We were also interested in eliciting subjective responses related to their perception and experience with legal action</a:t>
            </a:r>
          </a:p>
          <a:p>
            <a:endParaRPr lang="en-US" baseline="0" dirty="0" smtClean="0"/>
          </a:p>
          <a:p>
            <a:r>
              <a:rPr lang="en-US" baseline="0" dirty="0" smtClean="0"/>
              <a:t>CHANGE INTO PERCENTAGE ONCE I DOWNLOAD THE FILE</a:t>
            </a:r>
          </a:p>
          <a:p>
            <a:endParaRPr lang="en-US" baseline="0" dirty="0" smtClean="0"/>
          </a:p>
          <a:p>
            <a:r>
              <a:rPr lang="en-US" baseline="0" dirty="0" smtClean="0"/>
              <a:t>DRAW line around grey boxes. THICKER LINE AT ZERO. NO NEED TO SAY SUPPORT OUR STATEMENT THAT -- THE FACTS SUPPORT THAT PEOPLE STRONGLY AGREE WITH LEGAL CHALLENGES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Participant</a:t>
            </a:r>
            <a:r>
              <a:rPr lang="en-US" baseline="0" dirty="0" smtClean="0"/>
              <a:t> had to click in order to signal neutrality with a statement, or move the slider left to signal disagreement, or move right to signal agreement.</a:t>
            </a:r>
          </a:p>
          <a:p>
            <a:r>
              <a:rPr lang="en-US" dirty="0" smtClean="0"/>
              <a:t>As a matter of</a:t>
            </a:r>
            <a:r>
              <a:rPr lang="en-US" baseline="0" dirty="0" smtClean="0"/>
              <a:t> methodology -- distractors so they wouldn't know what we're looking for. Asked a bunch of other questions to clarify -- control with the distractors</a:t>
            </a:r>
          </a:p>
          <a:p>
            <a:r>
              <a:rPr lang="en-US" baseline="0" dirty="0" smtClean="0"/>
              <a:t>Something that show visually that we don't care about the other questions, highlight  tracking variable</a:t>
            </a:r>
          </a:p>
          <a:p>
            <a:r>
              <a:rPr lang="en-US" baseline="0" dirty="0" smtClean="0"/>
              <a:t>Zoomed in first -- to tracking variable -- zoom out to 5 questions</a:t>
            </a:r>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10</a:t>
            </a:fld>
            <a:endParaRPr lang="en-US"/>
          </a:p>
        </p:txBody>
      </p:sp>
    </p:spTree>
    <p:extLst>
      <p:ext uri="{BB962C8B-B14F-4D97-AF65-F5344CB8AC3E}">
        <p14:creationId xmlns:p14="http://schemas.microsoft.com/office/powerpoint/2010/main" val="95105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First we asked them if they had feared legal action as</a:t>
            </a:r>
            <a:r>
              <a:rPr lang="en-US" baseline="0" dirty="0" smtClean="0"/>
              <a:t> a consequence of their research</a:t>
            </a:r>
          </a:p>
          <a:p>
            <a:r>
              <a:rPr lang="en-US" baseline="0" dirty="0" smtClean="0"/>
              <a:t>OUT: We also wanted to know how many participants had experienced actual threats</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11</a:t>
            </a:fld>
            <a:endParaRPr lang="en-US"/>
          </a:p>
        </p:txBody>
      </p:sp>
    </p:spTree>
    <p:extLst>
      <p:ext uri="{BB962C8B-B14F-4D97-AF65-F5344CB8AC3E}">
        <p14:creationId xmlns:p14="http://schemas.microsoft.com/office/powerpoint/2010/main" val="195506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and we asked them how many of them had experienced it</a:t>
            </a:r>
          </a:p>
          <a:p>
            <a:r>
              <a:rPr lang="en-US" baseline="0" dirty="0" smtClean="0"/>
              <a:t>OUT: We again gave participants the opportunity to expand on their experience </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12</a:t>
            </a:fld>
            <a:endParaRPr lang="en-US"/>
          </a:p>
        </p:txBody>
      </p:sp>
    </p:spTree>
    <p:extLst>
      <p:ext uri="{BB962C8B-B14F-4D97-AF65-F5344CB8AC3E}">
        <p14:creationId xmlns:p14="http://schemas.microsoft.com/office/powerpoint/2010/main" val="146766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is not only an issue for those who are directly threatened </a:t>
            </a:r>
          </a:p>
          <a:p>
            <a:r>
              <a:rPr lang="en-US" baseline="0" dirty="0" smtClean="0"/>
              <a:t>OUT: WE GAVE PARTICIPANTS THE OPPORTUNITY TO EXPAND ON THEIR EXPERIENCE IN A FREE-TEXT BOX</a:t>
            </a:r>
          </a:p>
          <a:p>
            <a:endParaRPr lang="en-US" baseline="0" dirty="0" smtClean="0"/>
          </a:p>
          <a:p>
            <a:endParaRPr lang="en-US" baseline="0" dirty="0" smtClean="0"/>
          </a:p>
          <a:p>
            <a:endParaRPr lang="en-US" baseline="0" dirty="0" smtClean="0"/>
          </a:p>
          <a:p>
            <a:endParaRPr lang="en-US" dirty="0" smtClean="0"/>
          </a:p>
          <a:p>
            <a:endParaRPr lang="en-US" dirty="0" smtClean="0"/>
          </a:p>
          <a:p>
            <a:r>
              <a:rPr lang="en-US" dirty="0" smtClean="0"/>
              <a:t>THAT'S A BETTER INTRO. Effect goes beyond</a:t>
            </a:r>
            <a:r>
              <a:rPr lang="en-US" baseline="0" dirty="0" smtClean="0"/>
              <a:t> direct legal threats. </a:t>
            </a:r>
          </a:p>
          <a:p>
            <a:r>
              <a:rPr lang="en-US" baseline="0" dirty="0" smtClean="0"/>
              <a:t>NEW FACT -- explain.</a:t>
            </a:r>
          </a:p>
          <a:p>
            <a:endParaRPr lang="en-US" baseline="0" dirty="0" smtClean="0"/>
          </a:p>
          <a:p>
            <a:r>
              <a:rPr lang="en-US" baseline="0" dirty="0" smtClean="0"/>
              <a:t>Show the 22 as 22 instead of 78. DO NOT ANIMATE THE VENN DIAGRAM. QUOTES ARE LAST AS A VICTORY LAP.</a:t>
            </a:r>
          </a:p>
          <a:p>
            <a:r>
              <a:rPr lang="en-US" baseline="0" dirty="0" smtClean="0"/>
              <a:t>DIRECT EFFECT VS. CHILLING EFFECT.</a:t>
            </a:r>
          </a:p>
          <a:p>
            <a:endParaRPr lang="en-US" dirty="0" smtClean="0"/>
          </a:p>
          <a:p>
            <a:r>
              <a:rPr lang="en-US" dirty="0" smtClean="0"/>
              <a:t>**************************************</a:t>
            </a:r>
          </a:p>
          <a:p>
            <a:endParaRPr lang="en-US" dirty="0" smtClean="0"/>
          </a:p>
          <a:p>
            <a:endParaRPr lang="en-US" dirty="0" smtClean="0"/>
          </a:p>
          <a:p>
            <a:endParaRPr lang="en-US" dirty="0" smtClean="0"/>
          </a:p>
          <a:p>
            <a:endParaRPr lang="en-US" dirty="0" smtClean="0"/>
          </a:p>
          <a:p>
            <a:r>
              <a:rPr lang="en-US" dirty="0" smtClean="0"/>
              <a:t>Start with 78% of the people </a:t>
            </a:r>
          </a:p>
          <a:p>
            <a:r>
              <a:rPr lang="en-US" dirty="0" smtClean="0"/>
              <a:t>Highlight</a:t>
            </a:r>
            <a:r>
              <a:rPr lang="en-US" baseline="0" dirty="0" smtClean="0"/>
              <a:t> the </a:t>
            </a:r>
            <a:r>
              <a:rPr lang="en-US" baseline="0" dirty="0" err="1" smtClean="0"/>
              <a:t>inbetween</a:t>
            </a:r>
            <a:r>
              <a:rPr lang="en-US" baseline="0" dirty="0" smtClean="0"/>
              <a:t> -- as a separate thing. Animate initially they're separated.</a:t>
            </a:r>
          </a:p>
          <a:p>
            <a:r>
              <a:rPr lang="en-US" baseline="0" dirty="0" smtClean="0"/>
              <a:t>Pop out -- more people modified out of fear THAN PEOPLE WHO WERE THREATENED</a:t>
            </a:r>
          </a:p>
          <a:p>
            <a:r>
              <a:rPr lang="en-US" baseline="0" dirty="0" smtClean="0"/>
              <a:t>More than half the people who </a:t>
            </a:r>
          </a:p>
          <a:p>
            <a:r>
              <a:rPr lang="en-US" baseline="0" dirty="0" smtClean="0"/>
              <a:t>Bar at the top, what fraction from each circle in the intersection</a:t>
            </a:r>
            <a:endParaRPr lang="en-US" dirty="0" smtClean="0"/>
          </a:p>
          <a:p>
            <a:endParaRPr lang="en-US" dirty="0" smtClean="0"/>
          </a:p>
          <a:p>
            <a:r>
              <a:rPr lang="en-US" dirty="0" smtClean="0"/>
              <a:t>REPLACE</a:t>
            </a:r>
            <a:r>
              <a:rPr lang="en-US" baseline="0" dirty="0" smtClean="0"/>
              <a:t> WITH VENN DIAGRAM</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13</a:t>
            </a:fld>
            <a:endParaRPr lang="en-US"/>
          </a:p>
        </p:txBody>
      </p:sp>
    </p:spTree>
    <p:extLst>
      <p:ext uri="{BB962C8B-B14F-4D97-AF65-F5344CB8AC3E}">
        <p14:creationId xmlns:p14="http://schemas.microsoft.com/office/powerpoint/2010/main" val="56788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these are some of the comments they shared</a:t>
            </a:r>
            <a:r>
              <a:rPr lang="en-US" baseline="0" dirty="0" smtClean="0"/>
              <a:t> with us, showing the consequences of their fear of legal action</a:t>
            </a:r>
          </a:p>
          <a:p>
            <a:r>
              <a:rPr lang="en-US" baseline="0" dirty="0" smtClean="0"/>
              <a:t>OUT: we also wanted to know how many of them had experienced legal action personally</a:t>
            </a:r>
          </a:p>
          <a:p>
            <a:endParaRPr lang="en-US" dirty="0" smtClean="0"/>
          </a:p>
          <a:p>
            <a:endParaRPr lang="en-US" dirty="0" smtClean="0"/>
          </a:p>
          <a:p>
            <a:r>
              <a:rPr lang="en-US" dirty="0" smtClean="0"/>
              <a:t>26%</a:t>
            </a:r>
          </a:p>
          <a:p>
            <a:endParaRPr lang="en-US" dirty="0" smtClean="0"/>
          </a:p>
          <a:p>
            <a:r>
              <a:rPr lang="en-US" dirty="0" smtClean="0"/>
              <a:t>Reorder survey</a:t>
            </a:r>
          </a:p>
          <a:p>
            <a:endParaRPr lang="en-US" dirty="0" smtClean="0"/>
          </a:p>
          <a:p>
            <a:r>
              <a:rPr lang="en-US" dirty="0" smtClean="0"/>
              <a:t>‘We asked the question in a different way</a:t>
            </a:r>
          </a:p>
          <a:p>
            <a:endParaRPr lang="en-US" dirty="0" smtClean="0"/>
          </a:p>
          <a:p>
            <a:r>
              <a:rPr lang="en-US" dirty="0" smtClean="0"/>
              <a:t>Show</a:t>
            </a:r>
            <a:r>
              <a:rPr lang="en-US" baseline="0" dirty="0" smtClean="0"/>
              <a:t> EFF quote again </a:t>
            </a:r>
            <a:r>
              <a:rPr lang="mr-IN" baseline="0" dirty="0" smtClean="0"/>
              <a:t>–</a:t>
            </a:r>
            <a:r>
              <a:rPr lang="en-US" baseline="0" dirty="0" smtClean="0"/>
              <a:t> 26 % were threatened with legal action. Some other people were threatened. </a:t>
            </a:r>
            <a:endParaRPr lang="en-US" dirty="0" smtClean="0"/>
          </a:p>
          <a:p>
            <a:endParaRPr lang="en-US" dirty="0" smtClean="0"/>
          </a:p>
          <a:p>
            <a:r>
              <a:rPr lang="en-US" dirty="0" smtClean="0"/>
              <a:t>How many people modified, and how many were threatened</a:t>
            </a:r>
          </a:p>
          <a:p>
            <a:r>
              <a:rPr lang="en-US" dirty="0" smtClean="0"/>
              <a:t>Venn diagram </a:t>
            </a:r>
            <a:r>
              <a:rPr lang="mr-IN" dirty="0" smtClean="0"/>
              <a:t>–</a:t>
            </a:r>
            <a:r>
              <a:rPr lang="en-US" dirty="0" smtClean="0"/>
              <a:t> in the middle put number or</a:t>
            </a:r>
            <a:r>
              <a:rPr lang="en-US" baseline="0" dirty="0" smtClean="0"/>
              <a:t> percentage</a:t>
            </a:r>
          </a:p>
          <a:p>
            <a:r>
              <a:rPr lang="en-US" baseline="0" dirty="0" smtClean="0"/>
              <a:t>People who changed their behavior even though they weren’t actually threatened</a:t>
            </a:r>
            <a:endParaRPr lang="en-US" dirty="0" smtClean="0"/>
          </a:p>
          <a:p>
            <a:endParaRPr lang="en-US" dirty="0" smtClean="0"/>
          </a:p>
          <a:p>
            <a:r>
              <a:rPr lang="en-US" dirty="0" smtClean="0"/>
              <a:t>Show the question on top (form from SurveyMonkey)</a:t>
            </a:r>
            <a:r>
              <a:rPr lang="en-US" baseline="0" dirty="0" smtClean="0"/>
              <a:t> and </a:t>
            </a:r>
            <a:r>
              <a:rPr lang="en-US" baseline="0" dirty="0" err="1" smtClean="0"/>
              <a:t>th</a:t>
            </a:r>
            <a:endParaRPr lang="en-US" dirty="0" smtClean="0"/>
          </a:p>
          <a:p>
            <a:endParaRPr lang="en-US" dirty="0" smtClean="0"/>
          </a:p>
          <a:p>
            <a:r>
              <a:rPr lang="en-US" dirty="0" smtClean="0"/>
              <a:t>26%</a:t>
            </a:r>
            <a:r>
              <a:rPr lang="en-US" baseline="0" dirty="0" smtClean="0"/>
              <a:t> have claimed that they felt the chilling effect. BIG RESULT. Don't interpret -- use the question from the survey. </a:t>
            </a:r>
          </a:p>
          <a:p>
            <a:endParaRPr lang="en-US" baseline="0" dirty="0" smtClean="0"/>
          </a:p>
          <a:p>
            <a:r>
              <a:rPr lang="en-US" baseline="0" dirty="0" smtClean="0"/>
              <a:t>Fear but there is some factual basis. Of the people we surveyed. EXPLAIN HOW WE CHOSE THEM. FIND ALL THE RESEARCHERS WE COULD. By no means representative of all researchers ever but these are the one we could find. Put the numbers up -- we sent 1400 emails.</a:t>
            </a:r>
            <a:endParaRPr lang="en-US" dirty="0" smtClean="0"/>
          </a:p>
          <a:p>
            <a:endParaRPr lang="en-US" dirty="0" smtClean="0"/>
          </a:p>
          <a:p>
            <a:r>
              <a:rPr lang="en-US" dirty="0" smtClean="0"/>
              <a:t>Use as motivation for the second half of talk. Didn't disclose to </a:t>
            </a:r>
          </a:p>
          <a:p>
            <a:endParaRPr lang="en-US" dirty="0" smtClean="0"/>
          </a:p>
          <a:p>
            <a:r>
              <a:rPr lang="en-US" dirty="0" smtClean="0"/>
              <a:t>We asked</a:t>
            </a:r>
            <a:r>
              <a:rPr lang="en-US" baseline="0" dirty="0" smtClean="0"/>
              <a:t> participants if they had ever feared legal action, and those that answered yes were asked if they had modified a research project as a consequence.</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14</a:t>
            </a:fld>
            <a:endParaRPr lang="en-US"/>
          </a:p>
        </p:txBody>
      </p:sp>
    </p:spTree>
    <p:extLst>
      <p:ext uri="{BB962C8B-B14F-4D97-AF65-F5344CB8AC3E}">
        <p14:creationId xmlns:p14="http://schemas.microsoft.com/office/powerpoint/2010/main" val="141516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these are</a:t>
            </a:r>
            <a:r>
              <a:rPr lang="en-US" baseline="0" dirty="0" smtClean="0"/>
              <a:t> two of the comments they shared with us</a:t>
            </a:r>
          </a:p>
          <a:p>
            <a:r>
              <a:rPr lang="en-US" baseline="0" dirty="0" smtClean="0"/>
              <a:t>OUT: we summarize out survey findings in the next slide</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15</a:t>
            </a:fld>
            <a:endParaRPr lang="en-US"/>
          </a:p>
        </p:txBody>
      </p:sp>
    </p:spTree>
    <p:extLst>
      <p:ext uri="{BB962C8B-B14F-4D97-AF65-F5344CB8AC3E}">
        <p14:creationId xmlns:p14="http://schemas.microsoft.com/office/powerpoint/2010/main" val="573209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Recall that legal challenges was singled out as a deterrent of vulnerability research</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OUT: “Perhaps the researchers are shy, they could always just ask permission”</a:t>
            </a: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4C37A167-EC20-994C-B818-99C4804416DD}" type="slidenum">
              <a:rPr lang="en-US" smtClean="0"/>
              <a:t>16</a:t>
            </a:fld>
            <a:endParaRPr lang="en-US"/>
          </a:p>
        </p:txBody>
      </p:sp>
    </p:spTree>
    <p:extLst>
      <p:ext uri="{BB962C8B-B14F-4D97-AF65-F5344CB8AC3E}">
        <p14:creationId xmlns:p14="http://schemas.microsoft.com/office/powerpoint/2010/main" val="527974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as stated by the BSA and other trade groups, we wanted to see if this mechanism was available</a:t>
            </a:r>
            <a:r>
              <a:rPr lang="en-US" baseline="0" dirty="0" smtClean="0"/>
              <a:t> to researchers</a:t>
            </a:r>
          </a:p>
          <a:p>
            <a:r>
              <a:rPr lang="en-US" baseline="0" dirty="0" smtClean="0"/>
              <a:t>OUT: The actual text of the initial request we sent to companies is shown in the next slide</a:t>
            </a:r>
          </a:p>
          <a:p>
            <a:endParaRPr lang="en-US" baseline="0"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What</a:t>
            </a:r>
            <a:r>
              <a:rPr lang="en-US" baseline="0" dirty="0" smtClean="0"/>
              <a:t> happens if they ask for permission?</a:t>
            </a:r>
          </a:p>
          <a:p>
            <a:endParaRPr lang="en-US" dirty="0" smtClean="0"/>
          </a:p>
          <a:p>
            <a:r>
              <a:rPr lang="en-US" dirty="0" smtClean="0"/>
              <a:t>***</a:t>
            </a:r>
          </a:p>
          <a:p>
            <a:endParaRPr lang="en-US" dirty="0" smtClean="0"/>
          </a:p>
          <a:p>
            <a:r>
              <a:rPr lang="en-US" dirty="0" smtClean="0"/>
              <a:t>Bring back the quote from BSA as the transition</a:t>
            </a:r>
          </a:p>
          <a:p>
            <a:r>
              <a:rPr lang="en-US" dirty="0" smtClean="0"/>
              <a:t>See</a:t>
            </a:r>
            <a:r>
              <a:rPr lang="en-US" baseline="0" dirty="0" smtClean="0"/>
              <a:t> how easy it is to elicit processes</a:t>
            </a:r>
          </a:p>
          <a:p>
            <a:endParaRPr lang="en-US" baseline="0" dirty="0" smtClean="0"/>
          </a:p>
          <a:p>
            <a:r>
              <a:rPr lang="en-US" baseline="0" dirty="0" smtClean="0"/>
              <a:t>Set the record straight</a:t>
            </a:r>
            <a:endParaRPr lang="en-US" dirty="0" smtClean="0"/>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17</a:t>
            </a:fld>
            <a:endParaRPr lang="en-US"/>
          </a:p>
        </p:txBody>
      </p:sp>
    </p:spTree>
    <p:extLst>
      <p:ext uri="{BB962C8B-B14F-4D97-AF65-F5344CB8AC3E}">
        <p14:creationId xmlns:p14="http://schemas.microsoft.com/office/powerpoint/2010/main" val="1321201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here is the text of the initial email, all initial contacts included</a:t>
            </a:r>
            <a:r>
              <a:rPr lang="en-US" baseline="0" dirty="0" smtClean="0"/>
              <a:t> very similar language</a:t>
            </a:r>
          </a:p>
          <a:p>
            <a:r>
              <a:rPr lang="en-US" baseline="0" dirty="0" smtClean="0"/>
              <a:t>OUT: who did we send this request to?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To do this </a:t>
            </a:r>
            <a:r>
              <a:rPr lang="mr-IN" dirty="0" smtClean="0"/>
              <a:t>–</a:t>
            </a:r>
            <a:r>
              <a:rPr lang="en-US" dirty="0" smtClean="0"/>
              <a:t> this is what we sent. Make GREY LESS GREY. Needs much more explanation.</a:t>
            </a:r>
            <a:r>
              <a:rPr lang="en-US" baseline="0" dirty="0" smtClean="0"/>
              <a:t> Dove into the HOW without any discussion of the why. Actually get at the real truth is to run the exercise. </a:t>
            </a:r>
          </a:p>
          <a:p>
            <a:r>
              <a:rPr lang="en-US" baseline="0" dirty="0" smtClean="0"/>
              <a:t>--Subset of the population object to the ethics. Aware of the imposition of the study. Why is this the only way to know the real truth.</a:t>
            </a:r>
          </a:p>
          <a:p>
            <a:r>
              <a:rPr lang="en-US" baseline="0" dirty="0" smtClean="0"/>
              <a:t>--It's going to be complicated depending 0n who asks.</a:t>
            </a:r>
          </a:p>
          <a:p>
            <a:r>
              <a:rPr lang="en-US" baseline="0" dirty="0" smtClean="0"/>
              <a:t>--Text if you want them to read it, highlight the key sentences. Take out the DMCA thing. (Maybe put it in the results).</a:t>
            </a:r>
          </a:p>
          <a:p>
            <a:r>
              <a:rPr lang="en-US" baseline="0" dirty="0" smtClean="0"/>
              <a:t>"This email is a formal request. 60-minute style to </a:t>
            </a:r>
            <a:r>
              <a:rPr lang="en-US" baseline="0" dirty="0" err="1" smtClean="0"/>
              <a:t>blurr</a:t>
            </a:r>
            <a:r>
              <a:rPr lang="en-US" baseline="0" dirty="0" smtClean="0"/>
              <a:t> or light gray."</a:t>
            </a:r>
          </a:p>
          <a:p>
            <a:r>
              <a:rPr lang="en-US" baseline="0" dirty="0" smtClean="0"/>
              <a:t>The pictures could be a trigger. The one on the right is a trigger. Conscious decision to have the pictures</a:t>
            </a:r>
            <a:endParaRPr lang="en-US" dirty="0" smtClean="0"/>
          </a:p>
          <a:p>
            <a:r>
              <a:rPr lang="en-US" dirty="0" smtClean="0"/>
              <a:t>Why is this a valid thing to do -- gives</a:t>
            </a:r>
            <a:r>
              <a:rPr lang="en-US" baseline="0" dirty="0" smtClean="0"/>
              <a:t> you legal harbor. </a:t>
            </a:r>
          </a:p>
          <a:p>
            <a:r>
              <a:rPr lang="en-US" baseline="0" dirty="0" smtClean="0"/>
              <a:t>Freeform conversation is the ACTUAL REASON for not going to phone calls.</a:t>
            </a:r>
          </a:p>
          <a:p>
            <a:r>
              <a:rPr lang="en-US" baseline="0" dirty="0" smtClean="0"/>
              <a:t>DO NOT HIGHLIGHT rejected.</a:t>
            </a:r>
          </a:p>
          <a:p>
            <a:r>
              <a:rPr lang="en-US" baseline="0" dirty="0" smtClean="0"/>
              <a:t>Why do we differentiate between independent than academics --</a:t>
            </a:r>
          </a:p>
          <a:p>
            <a:r>
              <a:rPr lang="en-US" baseline="0" dirty="0" smtClean="0"/>
              <a:t>DO NOT ASK AUDIENCE QUESTIONS</a:t>
            </a:r>
            <a:endParaRPr lang="en-US" dirty="0" smtClean="0"/>
          </a:p>
          <a:p>
            <a:r>
              <a:rPr lang="en-US" dirty="0" smtClean="0"/>
              <a:t>Setting based on </a:t>
            </a:r>
            <a:r>
              <a:rPr lang="en-US" dirty="0" err="1" smtClean="0"/>
              <a:t>anectodal</a:t>
            </a:r>
            <a:r>
              <a:rPr lang="en-US" dirty="0" smtClean="0"/>
              <a:t> understanding that academic researchers benefit from prestige of host university, “optics” of public mission, and legal counsel</a:t>
            </a:r>
          </a:p>
          <a:p>
            <a:r>
              <a:rPr lang="en-US" dirty="0" smtClean="0"/>
              <a:t>Independent</a:t>
            </a:r>
            <a:r>
              <a:rPr lang="en-US" baseline="0" dirty="0" smtClean="0"/>
              <a:t> security researchers may have little to no institutional support</a:t>
            </a:r>
            <a:endParaRPr lang="en-US" dirty="0" smtClean="0"/>
          </a:p>
          <a:p>
            <a:endParaRPr lang="en-US" dirty="0" smtClean="0"/>
          </a:p>
          <a:p>
            <a:r>
              <a:rPr lang="en-US" dirty="0" smtClean="0"/>
              <a:t>HARMONIZE TYPEFACE</a:t>
            </a:r>
          </a:p>
          <a:p>
            <a:endParaRPr lang="en-US" dirty="0" smtClean="0"/>
          </a:p>
          <a:p>
            <a:r>
              <a:rPr lang="en-US" dirty="0" smtClean="0"/>
              <a:t>Image source:</a:t>
            </a:r>
          </a:p>
          <a:p>
            <a:r>
              <a:rPr lang="en-US" dirty="0" smtClean="0"/>
              <a:t>https://</a:t>
            </a:r>
            <a:r>
              <a:rPr lang="en-US" dirty="0" err="1" smtClean="0"/>
              <a:t>pixabay.com</a:t>
            </a:r>
            <a:r>
              <a:rPr lang="en-US" dirty="0" smtClean="0"/>
              <a:t>/</a:t>
            </a:r>
            <a:r>
              <a:rPr lang="en-US" dirty="0" err="1" smtClean="0"/>
              <a:t>en</a:t>
            </a:r>
            <a:r>
              <a:rPr lang="en-US" dirty="0" smtClean="0"/>
              <a:t>/photos/professor/</a:t>
            </a:r>
          </a:p>
          <a:p>
            <a:r>
              <a:rPr lang="en-US" dirty="0" smtClean="0"/>
              <a:t>http://</a:t>
            </a:r>
            <a:r>
              <a:rPr lang="en-US" dirty="0" err="1" smtClean="0"/>
              <a:t>www.prophethacker.com</a:t>
            </a:r>
            <a:r>
              <a:rPr lang="en-US" dirty="0" smtClean="0"/>
              <a:t>/2016/04/10ways-look-like-a-hacker.html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18</a:t>
            </a:fld>
            <a:endParaRPr lang="en-US"/>
          </a:p>
        </p:txBody>
      </p:sp>
    </p:spTree>
    <p:extLst>
      <p:ext uri="{BB962C8B-B14F-4D97-AF65-F5344CB8AC3E}">
        <p14:creationId xmlns:p14="http://schemas.microsoft.com/office/powerpoint/2010/main" val="130354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 wanted our sample to be</a:t>
            </a:r>
            <a:r>
              <a:rPr lang="en-US" baseline="0" dirty="0" smtClean="0"/>
              <a:t> a </a:t>
            </a:r>
            <a:r>
              <a:rPr lang="en-US" baseline="0" dirty="0" err="1" smtClean="0"/>
              <a:t>meaningufl</a:t>
            </a:r>
            <a:r>
              <a:rPr lang="en-US" baseline="0" dirty="0" smtClean="0"/>
              <a:t> share of an industry, so we limited the selection to companies who sold electronics or software in the U.S.</a:t>
            </a:r>
            <a:endParaRPr lang="en-US" dirty="0" smtClean="0"/>
          </a:p>
          <a:p>
            <a:r>
              <a:rPr lang="en-US" dirty="0" smtClean="0"/>
              <a:t>OUT: next </a:t>
            </a:r>
            <a:r>
              <a:rPr lang="en-US" dirty="0" err="1" smtClean="0"/>
              <a:t>silde</a:t>
            </a:r>
            <a:r>
              <a:rPr lang="en-US" dirty="0" smtClean="0"/>
              <a:t> will give you a sense of the effort required on the part of the</a:t>
            </a:r>
            <a:r>
              <a:rPr lang="en-US" baseline="0" dirty="0" smtClean="0"/>
              <a:t> researchers, </a:t>
            </a:r>
            <a:endParaRPr lang="en-US" dirty="0" smtClean="0"/>
          </a:p>
          <a:p>
            <a:endParaRPr lang="en-US" dirty="0" smtClean="0"/>
          </a:p>
          <a:p>
            <a:r>
              <a:rPr lang="en-US" dirty="0" smtClean="0"/>
              <a:t>HOW DID WE SELECT THE 75 COMPANIES</a:t>
            </a:r>
          </a:p>
          <a:p>
            <a:r>
              <a:rPr lang="en-US" dirty="0" smtClean="0"/>
              <a:t>Role</a:t>
            </a:r>
            <a:r>
              <a:rPr lang="en-US" baseline="0" dirty="0" smtClean="0"/>
              <a:t> of the respondent, was to give us a contact.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from https://</a:t>
            </a:r>
            <a:r>
              <a:rPr lang="en-US" dirty="0" err="1" smtClean="0"/>
              <a:t>www.google.com</a:t>
            </a:r>
            <a:r>
              <a:rPr lang="en-US" dirty="0" smtClean="0"/>
              <a:t>/</a:t>
            </a:r>
            <a:r>
              <a:rPr lang="en-US" dirty="0" err="1" smtClean="0"/>
              <a:t>url?sa</a:t>
            </a:r>
            <a:r>
              <a:rPr lang="en-US" dirty="0" smtClean="0"/>
              <a:t>=</a:t>
            </a:r>
            <a:r>
              <a:rPr lang="en-US" dirty="0" err="1" smtClean="0"/>
              <a:t>i&amp;rct</a:t>
            </a:r>
            <a:r>
              <a:rPr lang="en-US" dirty="0" smtClean="0"/>
              <a:t>=</a:t>
            </a:r>
            <a:r>
              <a:rPr lang="en-US" dirty="0" err="1" smtClean="0"/>
              <a:t>j&amp;q</a:t>
            </a:r>
            <a:r>
              <a:rPr lang="en-US" dirty="0" smtClean="0"/>
              <a:t>=&amp;</a:t>
            </a:r>
            <a:r>
              <a:rPr lang="en-US" dirty="0" err="1" smtClean="0"/>
              <a:t>esrc</a:t>
            </a:r>
            <a:r>
              <a:rPr lang="en-US" dirty="0" smtClean="0"/>
              <a:t>=</a:t>
            </a:r>
            <a:r>
              <a:rPr lang="en-US" dirty="0" err="1" smtClean="0"/>
              <a:t>s&amp;source</a:t>
            </a:r>
            <a:r>
              <a:rPr lang="en-US" dirty="0" smtClean="0"/>
              <a:t>=</a:t>
            </a:r>
            <a:r>
              <a:rPr lang="en-US" dirty="0" err="1" smtClean="0"/>
              <a:t>images&amp;cd</a:t>
            </a:r>
            <a:r>
              <a:rPr lang="en-US" dirty="0" smtClean="0"/>
              <a:t>=&amp;cad=</a:t>
            </a:r>
            <a:r>
              <a:rPr lang="en-US" dirty="0" err="1" smtClean="0"/>
              <a:t>rja&amp;uact</a:t>
            </a:r>
            <a:r>
              <a:rPr lang="en-US" dirty="0" smtClean="0"/>
              <a:t>=8&amp;ved=0ahUKEwi1ppDK3ebWAhUhqVQKHfqaDXIQjhwIBQ&amp;url=https%3A%2F%2Ftechhub.osu.edu%2F%3Ffield_major_tid%255B%255D%3D194%26field_usage_tid%255B%255D%3D195%26field_display_size_inches_value%255B%255D%3D15%26field_operating_system_tid%255B%255D%3D38%26field_device_storage_value%3D3&amp;psig=AOvVaw2HeYt6jisXvRrOLX4THj5W&amp;ust=1507748110090465</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19</a:t>
            </a:fld>
            <a:endParaRPr lang="en-US"/>
          </a:p>
        </p:txBody>
      </p:sp>
    </p:spTree>
    <p:extLst>
      <p:ext uri="{BB962C8B-B14F-4D97-AF65-F5344CB8AC3E}">
        <p14:creationId xmlns:p14="http://schemas.microsoft.com/office/powerpoint/2010/main" val="114120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OUT: these concerns are far from abstract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TITLE</a:t>
            </a:r>
            <a:r>
              <a:rPr lang="en-US" sz="1200" b="0" i="0" kern="1200" baseline="0" dirty="0" smtClean="0">
                <a:solidFill>
                  <a:schemeClr val="tx1"/>
                </a:solidFill>
                <a:effectLst/>
                <a:latin typeface="+mn-lt"/>
                <a:ea typeface="+mn-ea"/>
                <a:cs typeface="+mn-cs"/>
              </a:rPr>
              <a:t> SHOULD BE THE LAST BULLET</a:t>
            </a:r>
          </a:p>
          <a:p>
            <a:r>
              <a:rPr lang="en-US" sz="1200" b="0" i="0" kern="1200" baseline="0" dirty="0" smtClean="0">
                <a:solidFill>
                  <a:schemeClr val="tx1"/>
                </a:solidFill>
                <a:effectLst/>
                <a:latin typeface="+mn-lt"/>
                <a:ea typeface="+mn-ea"/>
                <a:cs typeface="+mn-cs"/>
              </a:rPr>
              <a:t>FIRST-SUB BULLET COULD BE THE TITLE.</a:t>
            </a:r>
          </a:p>
          <a:p>
            <a:r>
              <a:rPr lang="en-US" sz="1200" b="0" i="0" kern="1200" baseline="0" dirty="0" smtClean="0">
                <a:solidFill>
                  <a:schemeClr val="tx1"/>
                </a:solidFill>
                <a:effectLst/>
                <a:latin typeface="+mn-lt"/>
                <a:ea typeface="+mn-ea"/>
                <a:cs typeface="+mn-cs"/>
              </a:rPr>
              <a:t>GET RID OF FIRST FLAW-FINDING.</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There's a bunch of vulnerabilities in software.</a:t>
            </a:r>
            <a:r>
              <a:rPr lang="en-US" sz="1200" b="0" i="0" kern="1200" baseline="0" dirty="0" smtClean="0">
                <a:solidFill>
                  <a:schemeClr val="tx1"/>
                </a:solidFill>
                <a:effectLst/>
                <a:latin typeface="+mn-lt"/>
                <a:ea typeface="+mn-ea"/>
                <a:cs typeface="+mn-cs"/>
              </a:rPr>
              <a:t> </a:t>
            </a:r>
          </a:p>
          <a:p>
            <a:r>
              <a:rPr lang="en-US" sz="1200" b="0" i="0" kern="1200" baseline="0" dirty="0" smtClean="0">
                <a:solidFill>
                  <a:schemeClr val="tx1"/>
                </a:solidFill>
                <a:effectLst/>
                <a:latin typeface="+mn-lt"/>
                <a:ea typeface="+mn-ea"/>
                <a:cs typeface="+mn-cs"/>
              </a:rPr>
              <a:t>End with the title -- start with background</a:t>
            </a:r>
          </a:p>
          <a:p>
            <a:r>
              <a:rPr lang="en-US" sz="1200" b="0" i="0" kern="1200" baseline="0" dirty="0" smtClean="0">
                <a:solidFill>
                  <a:schemeClr val="tx1"/>
                </a:solidFill>
                <a:effectLst/>
                <a:latin typeface="+mn-lt"/>
                <a:ea typeface="+mn-ea"/>
                <a:cs typeface="+mn-cs"/>
              </a:rPr>
              <a:t>Slate article written </a:t>
            </a:r>
            <a:r>
              <a:rPr lang="en-US" sz="1200" b="0" i="0" kern="1200" baseline="0" dirty="0" err="1" smtClean="0">
                <a:solidFill>
                  <a:schemeClr val="tx1"/>
                </a:solidFill>
                <a:effectLst/>
                <a:latin typeface="+mn-lt"/>
                <a:ea typeface="+mn-ea"/>
                <a:cs typeface="+mn-cs"/>
              </a:rPr>
              <a:t>Felten</a:t>
            </a:r>
            <a:r>
              <a:rPr lang="en-US" sz="1200" b="0" i="0" kern="1200" baseline="0" dirty="0" smtClean="0">
                <a:solidFill>
                  <a:schemeClr val="tx1"/>
                </a:solidFill>
                <a:effectLst/>
                <a:latin typeface="+mn-lt"/>
                <a:ea typeface="+mn-ea"/>
                <a:cs typeface="+mn-cs"/>
              </a:rPr>
              <a:t> -- "The chilling effects of DMCA"</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The BSA is a trade group.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Third-party</a:t>
            </a:r>
            <a:r>
              <a:rPr lang="en-US" sz="1200" b="0" i="0" kern="1200" baseline="0" dirty="0" smtClean="0">
                <a:solidFill>
                  <a:schemeClr val="tx1"/>
                </a:solidFill>
                <a:effectLst/>
                <a:latin typeface="+mn-lt"/>
                <a:ea typeface="+mn-ea"/>
                <a:cs typeface="+mn-cs"/>
              </a:rPr>
              <a:t> vulnerability research is important because </a:t>
            </a:r>
            <a:r>
              <a:rPr lang="mr-IN" sz="1200" b="0" i="0" kern="1200" baseline="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first bullet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need to start with a sentence or two motivating why it is valuable to have 3rd party vulnerability research at all.</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That kind of wraps it up—need a better segue.</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a:t>
            </a:fld>
            <a:endParaRPr lang="en-US"/>
          </a:p>
        </p:txBody>
      </p:sp>
    </p:spTree>
    <p:extLst>
      <p:ext uri="{BB962C8B-B14F-4D97-AF65-F5344CB8AC3E}">
        <p14:creationId xmlns:p14="http://schemas.microsoft.com/office/powerpoint/2010/main" val="1621163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dirty="0" smtClean="0"/>
              <a:t>IN: this timeline</a:t>
            </a:r>
            <a:r>
              <a:rPr lang="en-US" sz="2400" baseline="0" dirty="0" smtClean="0"/>
              <a:t> shows the length of each interaction between the researcher and the companies, horizontal axis goes from 1 day to nearly 8 months, and each of the 36 responsive companies are shown on the vertical axis</a:t>
            </a:r>
            <a:endParaRPr lang="en-US" sz="2400" dirty="0" smtClean="0"/>
          </a:p>
          <a:p>
            <a:r>
              <a:rPr lang="en-US" sz="2400" dirty="0" smtClean="0"/>
              <a:t>OUT: in the</a:t>
            </a:r>
            <a:r>
              <a:rPr lang="en-US" sz="2400" baseline="0" dirty="0" smtClean="0"/>
              <a:t> next few slides we will dive in to the classification of responses for the companies in our sample</a:t>
            </a:r>
          </a:p>
          <a:p>
            <a:endParaRPr lang="en-US" sz="2400" baseline="0" dirty="0" smtClean="0"/>
          </a:p>
          <a:p>
            <a:endParaRPr lang="en-US" sz="2400" baseline="0" dirty="0" smtClean="0"/>
          </a:p>
          <a:p>
            <a:endParaRPr lang="en-US" sz="2400" baseline="0" dirty="0" smtClean="0"/>
          </a:p>
          <a:p>
            <a:endParaRPr lang="en-US" sz="2400" baseline="0" dirty="0" smtClean="0"/>
          </a:p>
          <a:p>
            <a:r>
              <a:rPr lang="en-US" sz="2400" baseline="0" dirty="0" smtClean="0"/>
              <a:t>We don't care about the interval.</a:t>
            </a:r>
          </a:p>
          <a:p>
            <a:endParaRPr lang="en-US" sz="2400" baseline="0" dirty="0" smtClean="0"/>
          </a:p>
          <a:p>
            <a:r>
              <a:rPr lang="en-US" sz="2400" baseline="0" dirty="0" smtClean="0"/>
              <a:t>Why is this</a:t>
            </a:r>
          </a:p>
          <a:p>
            <a:r>
              <a:rPr lang="en-US" sz="2400" baseline="0" dirty="0" smtClean="0"/>
              <a:t> animation???</a:t>
            </a:r>
          </a:p>
          <a:p>
            <a:r>
              <a:rPr lang="en-US" sz="2400" baseline="0" dirty="0" smtClean="0"/>
              <a:t>We sent multiple follow-up emails. WE WERE PERSISTENT. Separate slide shows the process. Effort that went into badgering the people. </a:t>
            </a:r>
            <a:endParaRPr lang="en-US" sz="2200" dirty="0" smtClean="0"/>
          </a:p>
          <a:p>
            <a:r>
              <a:rPr lang="en-US" sz="2200" dirty="0" smtClean="0"/>
              <a:t>******************************************************</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Response time ranged from same-day to </a:t>
            </a:r>
            <a:r>
              <a:rPr lang="en-US" sz="2200" b="1" i="1" dirty="0" smtClean="0"/>
              <a:t>nearly eight months</a:t>
            </a:r>
          </a:p>
          <a:p>
            <a:r>
              <a:rPr lang="en-US" sz="1200" b="0" i="0" kern="1200" dirty="0" smtClean="0">
                <a:solidFill>
                  <a:schemeClr val="tx1"/>
                </a:solidFill>
                <a:effectLst/>
                <a:latin typeface="+mn-lt"/>
                <a:ea typeface="+mn-ea"/>
                <a:cs typeface="+mn-cs"/>
              </a:rPr>
              <a:t>Need to motivate the response graph.  No point in having a graph build without describing what’s going on.  Need to explain the colors of what the graph are, as well as what you were doing at the time.</a:t>
            </a:r>
          </a:p>
          <a:p>
            <a:endParaRPr lang="en-US" sz="2200" b="1" i="1" dirty="0" smtClean="0"/>
          </a:p>
          <a:p>
            <a:r>
              <a:rPr lang="en-US" sz="2200" b="1" i="1" dirty="0" smtClean="0"/>
              <a:t>What</a:t>
            </a:r>
            <a:r>
              <a:rPr lang="en-US" sz="2200" b="1" i="1" baseline="0" dirty="0" smtClean="0"/>
              <a:t> is the point of this graph??!!</a:t>
            </a:r>
          </a:p>
          <a:p>
            <a:r>
              <a:rPr lang="en-US" sz="2200" b="1" i="1" baseline="0" dirty="0" smtClean="0"/>
              <a:t>What is the point of the slide.</a:t>
            </a:r>
            <a:endParaRPr lang="en-US" sz="2200" b="1" dirty="0" smtClean="0"/>
          </a:p>
          <a:p>
            <a:pPr lvl="1"/>
            <a:endParaRPr lang="en-US" sz="2200" dirty="0" smtClean="0"/>
          </a:p>
          <a:p>
            <a:r>
              <a:rPr lang="en-US" sz="2200" dirty="0" smtClean="0"/>
              <a:t>Median response time was 37 days</a:t>
            </a:r>
          </a:p>
          <a:p>
            <a:endParaRPr lang="en-US" sz="1800" dirty="0" smtClean="0"/>
          </a:p>
          <a:p>
            <a:pPr marL="171450" lvl="2">
              <a:spcBef>
                <a:spcPts val="750"/>
              </a:spcBef>
            </a:pPr>
            <a:r>
              <a:rPr lang="en-US" sz="2200" dirty="0" smtClean="0"/>
              <a:t>Over 220 messages sent to companies</a:t>
            </a:r>
          </a:p>
          <a:p>
            <a:endParaRPr lang="en-US" sz="1800" dirty="0" smtClean="0"/>
          </a:p>
          <a:p>
            <a:pPr lvl="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MAYBE INSERT TIMELINE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COMPANIES IN SAMPLE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companies</a:t>
            </a:r>
            <a:r>
              <a:rPr lang="en-US" baseline="0" dirty="0" smtClean="0"/>
              <a:t> are willing to do what BSA says they are willing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a:t>
            </a:r>
            <a:r>
              <a:rPr lang="en-US" baseline="0" dirty="0" smtClean="0"/>
              <a:t> survey responses for tracking variables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ARE BSA MEMBERS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Lost</a:t>
            </a:r>
            <a:r>
              <a:rPr lang="en-US" baseline="0" dirty="0" smtClean="0"/>
              <a:t> the discussion about the goal of the survey</a:t>
            </a:r>
            <a:endParaRPr lang="en-US" dirty="0" smtClean="0"/>
          </a:p>
          <a:p>
            <a:endParaRPr lang="en-US" dirty="0" smtClean="0"/>
          </a:p>
          <a:p>
            <a:r>
              <a:rPr lang="en-US" dirty="0" smtClean="0"/>
              <a:t>Emulate the process -- get MOTIVATION back here</a:t>
            </a:r>
          </a:p>
          <a:p>
            <a:endParaRPr lang="en-US" dirty="0" smtClean="0"/>
          </a:p>
          <a:p>
            <a:r>
              <a:rPr lang="en-US" dirty="0" smtClean="0"/>
              <a:t>Huge quantitative. distinction.</a:t>
            </a:r>
          </a:p>
          <a:p>
            <a:r>
              <a:rPr lang="en-US" dirty="0" smtClean="0"/>
              <a:t>Lost</a:t>
            </a:r>
            <a:r>
              <a:rPr lang="en-US" baseline="0" dirty="0" smtClean="0"/>
              <a:t> timeline -- say that this sometimes took 9 months. Summary median time is 3 months, median number of interactions.</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20</a:t>
            </a:fld>
            <a:endParaRPr lang="en-US"/>
          </a:p>
        </p:txBody>
      </p:sp>
    </p:spTree>
    <p:extLst>
      <p:ext uri="{BB962C8B-B14F-4D97-AF65-F5344CB8AC3E}">
        <p14:creationId xmlns:p14="http://schemas.microsoft.com/office/powerpoint/2010/main" val="1645651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these</a:t>
            </a:r>
            <a:r>
              <a:rPr lang="en-US" baseline="0" dirty="0" smtClean="0"/>
              <a:t> slides will explain our classification and also show our results</a:t>
            </a:r>
            <a:endParaRPr lang="en-US" dirty="0" smtClean="0"/>
          </a:p>
          <a:p>
            <a:r>
              <a:rPr lang="en-US" dirty="0" smtClean="0"/>
              <a:t>OUT: now that we have built the categories we can display one of the main findings of our study</a:t>
            </a:r>
          </a:p>
          <a:p>
            <a:endParaRPr lang="en-US" dirty="0" smtClean="0"/>
          </a:p>
          <a:p>
            <a:r>
              <a:rPr lang="en-US" dirty="0" smtClean="0"/>
              <a:t>We sent another message -- great, can we talk?</a:t>
            </a:r>
          </a:p>
          <a:p>
            <a:r>
              <a:rPr lang="en-US" dirty="0" smtClean="0"/>
              <a:t>We should not expect the researcher to do more than we did here.</a:t>
            </a:r>
          </a:p>
          <a:p>
            <a:endParaRPr lang="en-US" dirty="0" smtClean="0"/>
          </a:p>
          <a:p>
            <a:r>
              <a:rPr lang="en-US" dirty="0" smtClean="0"/>
              <a:t>GET RID OF HORIZONTAL PERCENTAGES</a:t>
            </a:r>
          </a:p>
          <a:p>
            <a:r>
              <a:rPr lang="en-US" dirty="0" smtClean="0"/>
              <a:t>ADD n</a:t>
            </a:r>
            <a:r>
              <a:rPr lang="en-US" baseline="0" dirty="0" smtClean="0"/>
              <a:t> to academics. Then label percentages.</a:t>
            </a:r>
          </a:p>
          <a:p>
            <a:r>
              <a:rPr lang="en-US" baseline="0" dirty="0" smtClean="0"/>
              <a:t>granted - rejected - unresponsive - indeterminate</a:t>
            </a:r>
            <a:endParaRPr lang="en-US" dirty="0" smtClean="0"/>
          </a:p>
          <a:p>
            <a:endParaRPr lang="en-US" dirty="0" smtClean="0"/>
          </a:p>
          <a:p>
            <a:endParaRPr lang="en-US" dirty="0" smtClean="0"/>
          </a:p>
          <a:p>
            <a:endParaRPr lang="en-US" dirty="0" smtClean="0"/>
          </a:p>
          <a:p>
            <a:r>
              <a:rPr lang="en-US" dirty="0" smtClean="0"/>
              <a:t>******</a:t>
            </a:r>
          </a:p>
          <a:p>
            <a:endParaRPr lang="en-US" dirty="0" smtClean="0"/>
          </a:p>
          <a:p>
            <a:endParaRPr lang="en-US" dirty="0" smtClean="0"/>
          </a:p>
          <a:p>
            <a:endParaRPr lang="en-US" dirty="0" smtClean="0"/>
          </a:p>
          <a:p>
            <a:endParaRPr lang="en-US" dirty="0" smtClean="0"/>
          </a:p>
          <a:p>
            <a:r>
              <a:rPr lang="en-US" dirty="0" smtClean="0"/>
              <a:t>Gray and the gray can merge easily with slight projector change</a:t>
            </a:r>
          </a:p>
          <a:p>
            <a:endParaRPr lang="en-US" dirty="0" smtClean="0"/>
          </a:p>
          <a:p>
            <a:r>
              <a:rPr lang="en-US" sz="1200" b="0" i="0" kern="1200" dirty="0" smtClean="0">
                <a:solidFill>
                  <a:schemeClr val="tx1"/>
                </a:solidFill>
                <a:effectLst/>
                <a:latin typeface="+mn-lt"/>
                <a:ea typeface="+mn-ea"/>
                <a:cs typeface="+mn-cs"/>
              </a:rPr>
              <a:t>Indeterminate and unresponsive are very hard to tell apart.</a:t>
            </a:r>
            <a:endParaRPr lang="en-US" dirty="0" smtClean="0"/>
          </a:p>
          <a:p>
            <a:endParaRPr lang="en-US" dirty="0" smtClean="0"/>
          </a:p>
          <a:p>
            <a:r>
              <a:rPr lang="en-US" dirty="0" smtClean="0"/>
              <a:t>Box is gone -- independent</a:t>
            </a:r>
            <a:r>
              <a:rPr lang="en-US" baseline="0" dirty="0" smtClean="0"/>
              <a:t> is left.</a:t>
            </a:r>
          </a:p>
          <a:p>
            <a:r>
              <a:rPr lang="en-US" baseline="0" dirty="0" smtClean="0"/>
              <a:t>Drop each box and say examples. Free space on.</a:t>
            </a:r>
          </a:p>
          <a:p>
            <a:endParaRPr lang="en-US" baseline="0" dirty="0" smtClean="0"/>
          </a:p>
          <a:p>
            <a:r>
              <a:rPr lang="en-US" baseline="0" dirty="0" smtClean="0"/>
              <a:t>NORMALIZE.</a:t>
            </a:r>
          </a:p>
          <a:p>
            <a:r>
              <a:rPr lang="en-US" baseline="0" dirty="0" smtClean="0"/>
              <a:t>THEN SHOW ONE BLOCK AT A TIME</a:t>
            </a:r>
          </a:p>
          <a:p>
            <a:r>
              <a:rPr lang="en-US" baseline="0" dirty="0" smtClean="0"/>
              <a:t>WRITE PERCENTAGE ON THE BAR </a:t>
            </a:r>
            <a:r>
              <a:rPr lang="mr-IN" baseline="0" dirty="0" smtClean="0"/>
              <a:t>–</a:t>
            </a:r>
            <a:r>
              <a:rPr lang="en-US" baseline="0" dirty="0" smtClean="0"/>
              <a:t> THIN NUMBER. HELVETICA LIGHT. </a:t>
            </a:r>
          </a:p>
          <a:p>
            <a:endParaRPr lang="en-US" baseline="0" dirty="0" smtClean="0"/>
          </a:p>
          <a:p>
            <a:r>
              <a:rPr lang="en-US" baseline="0" dirty="0" smtClean="0"/>
              <a:t>Indeterminate: could fall into either category.</a:t>
            </a:r>
          </a:p>
          <a:p>
            <a:endParaRPr lang="en-US" baseline="0" dirty="0" smtClean="0"/>
          </a:p>
          <a:p>
            <a:r>
              <a:rPr lang="en-US" baseline="0" dirty="0" smtClean="0"/>
              <a:t>Reverse granted and rejected. Granted on the RIGHT.</a:t>
            </a:r>
          </a:p>
          <a:p>
            <a:r>
              <a:rPr lang="en-US" baseline="0" dirty="0" smtClean="0"/>
              <a:t>New </a:t>
            </a:r>
            <a:r>
              <a:rPr lang="en-US" baseline="0" dirty="0" err="1" smtClean="0"/>
              <a:t>commanication</a:t>
            </a:r>
            <a:r>
              <a:rPr lang="en-US" baseline="0" dirty="0" smtClean="0"/>
              <a:t> modality -- the Power Point. Build up and spend time digest it. </a:t>
            </a:r>
          </a:p>
          <a:p>
            <a:endParaRPr lang="en-US" baseline="0" dirty="0" smtClean="0"/>
          </a:p>
          <a:p>
            <a:r>
              <a:rPr lang="en-US" baseline="0" dirty="0" smtClean="0"/>
              <a:t>Statistically significant -- GET IT RIGHT. Or don't go there. Put the NUMBER OF SAMPLES. NUMBERS OR PERCENTAGES INSIDE THE BOXES.</a:t>
            </a:r>
          </a:p>
          <a:p>
            <a:endParaRPr lang="en-US" baseline="0" dirty="0" smtClean="0"/>
          </a:p>
          <a:p>
            <a:r>
              <a:rPr lang="en-US" baseline="0" dirty="0" smtClean="0"/>
              <a:t>"Click trajectory talk -- box. Tristan's talk"</a:t>
            </a:r>
            <a:endParaRPr lang="en-US" dirty="0" smtClean="0"/>
          </a:p>
          <a:p>
            <a:endParaRPr lang="en-US" dirty="0" smtClean="0"/>
          </a:p>
          <a:p>
            <a:r>
              <a:rPr lang="en-US" dirty="0" smtClean="0"/>
              <a:t>This difference is statistically significant: academics are more likely to have their request granted than independent researchers. </a:t>
            </a:r>
          </a:p>
          <a:p>
            <a:r>
              <a:rPr lang="en-US" dirty="0" smtClean="0"/>
              <a:t>Academics</a:t>
            </a:r>
            <a:r>
              <a:rPr lang="en-US" baseline="0" dirty="0" smtClean="0"/>
              <a:t> were the only ones to have requests explicitly rejected, we suspect that this is because academics were more likely to be able to engage with the company; most independent requests received no response despite </a:t>
            </a:r>
            <a:r>
              <a:rPr lang="en-US" baseline="0" dirty="0" err="1" smtClean="0"/>
              <a:t>multipe</a:t>
            </a:r>
            <a:r>
              <a:rPr lang="en-US" baseline="0" dirty="0" smtClean="0"/>
              <a:t> attempts</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21</a:t>
            </a:fld>
            <a:endParaRPr lang="en-US"/>
          </a:p>
        </p:txBody>
      </p:sp>
    </p:spTree>
    <p:extLst>
      <p:ext uri="{BB962C8B-B14F-4D97-AF65-F5344CB8AC3E}">
        <p14:creationId xmlns:p14="http://schemas.microsoft.com/office/powerpoint/2010/main" val="2082588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academic</a:t>
            </a:r>
            <a:r>
              <a:rPr lang="en-US" baseline="0" dirty="0" smtClean="0"/>
              <a:t> researchers are significantly more likely to receive a positive response from companies</a:t>
            </a:r>
            <a:endParaRPr lang="en-US" dirty="0" smtClean="0"/>
          </a:p>
          <a:p>
            <a:r>
              <a:rPr lang="en-US" dirty="0" smtClean="0"/>
              <a:t>OUT: To summarize the findings in this section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chart excludes companies</a:t>
            </a:r>
            <a:r>
              <a:rPr lang="en-US" baseline="0" dirty="0" smtClean="0"/>
              <a:t> who did not respond to email only (n = 53)</a:t>
            </a:r>
            <a:endParaRPr lang="en-US" dirty="0" smtClean="0"/>
          </a:p>
          <a:p>
            <a:r>
              <a:rPr lang="en-US" dirty="0" smtClean="0"/>
              <a:t>NORMALIZE</a:t>
            </a:r>
          </a:p>
          <a:p>
            <a:r>
              <a:rPr lang="en-US" dirty="0" smtClean="0"/>
              <a:t>THEN SUMMARY</a:t>
            </a:r>
          </a:p>
          <a:p>
            <a:r>
              <a:rPr lang="en-US" baseline="0" dirty="0" smtClean="0"/>
              <a:t>SUMMARY</a:t>
            </a:r>
          </a:p>
          <a:p>
            <a:r>
              <a:rPr lang="en-US" baseline="0" dirty="0" smtClean="0"/>
              <a:t>NORMALIZE HOW MANY COMPANIES IN EACH SIDE</a:t>
            </a:r>
          </a:p>
          <a:p>
            <a:r>
              <a:rPr lang="en-US" dirty="0" smtClean="0"/>
              <a:t>IF YOU’RE AN INDEPENDENT IN MOST CASES ANSWER</a:t>
            </a:r>
            <a:r>
              <a:rPr lang="en-US" baseline="0" dirty="0" smtClean="0"/>
              <a:t> IS NO</a:t>
            </a:r>
          </a:p>
          <a:p>
            <a:r>
              <a:rPr lang="en-US" baseline="0" dirty="0" smtClean="0"/>
              <a:t>IF YOU’RE AN ACADEMIC YOU’RE BETTER OFF BUT AT BEST YOU GET 50%</a:t>
            </a:r>
          </a:p>
          <a:p>
            <a:endParaRPr lang="en-US" dirty="0" smtClean="0"/>
          </a:p>
          <a:p>
            <a:endParaRPr lang="en-US" dirty="0" smtClean="0"/>
          </a:p>
          <a:p>
            <a:r>
              <a:rPr lang="en-US" dirty="0" smtClean="0"/>
              <a:t>Box is gone -- independent</a:t>
            </a:r>
            <a:r>
              <a:rPr lang="en-US" baseline="0" dirty="0" smtClean="0"/>
              <a:t> is left.</a:t>
            </a:r>
          </a:p>
          <a:p>
            <a:r>
              <a:rPr lang="en-US" baseline="0" dirty="0" smtClean="0"/>
              <a:t>Drop each box and say examples. Free space on.</a:t>
            </a:r>
          </a:p>
          <a:p>
            <a:endParaRPr lang="en-US" baseline="0" dirty="0" smtClean="0"/>
          </a:p>
          <a:p>
            <a:r>
              <a:rPr lang="en-US" baseline="0" dirty="0" smtClean="0"/>
              <a:t>Reverse granted and rejected. Granted on the RIGHT.</a:t>
            </a:r>
          </a:p>
          <a:p>
            <a:r>
              <a:rPr lang="en-US" baseline="0" dirty="0" smtClean="0"/>
              <a:t>New </a:t>
            </a:r>
            <a:r>
              <a:rPr lang="en-US" baseline="0" dirty="0" err="1" smtClean="0"/>
              <a:t>commanication</a:t>
            </a:r>
            <a:r>
              <a:rPr lang="en-US" baseline="0" dirty="0" smtClean="0"/>
              <a:t> modality -- the Power Point. Build up and spend time digest it. </a:t>
            </a:r>
          </a:p>
          <a:p>
            <a:endParaRPr lang="en-US" baseline="0" dirty="0" smtClean="0"/>
          </a:p>
          <a:p>
            <a:r>
              <a:rPr lang="en-US" baseline="0" dirty="0" smtClean="0"/>
              <a:t>Statistically significant -- GET IT RIGHT. Or don't go there. Put the NUMBER OF SAMPLES. NUMBERS OR PERCENTAGES INSIDE THE BOXES.</a:t>
            </a:r>
          </a:p>
          <a:p>
            <a:endParaRPr lang="en-US" baseline="0" dirty="0" smtClean="0"/>
          </a:p>
          <a:p>
            <a:r>
              <a:rPr lang="en-US" baseline="0" dirty="0" smtClean="0"/>
              <a:t>"Click trajectory talk -- box. Tristan's talk"</a:t>
            </a:r>
            <a:endParaRPr lang="en-US" dirty="0" smtClean="0"/>
          </a:p>
          <a:p>
            <a:endParaRPr lang="en-US" dirty="0" smtClean="0"/>
          </a:p>
          <a:p>
            <a:r>
              <a:rPr lang="en-US" dirty="0" smtClean="0"/>
              <a:t>This difference is statistically significant: academics are more likely to have their request granted than independent researchers. </a:t>
            </a:r>
          </a:p>
          <a:p>
            <a:r>
              <a:rPr lang="en-US" dirty="0" smtClean="0"/>
              <a:t>Academics</a:t>
            </a:r>
            <a:r>
              <a:rPr lang="en-US" baseline="0" dirty="0" smtClean="0"/>
              <a:t> were the only ones to have requests explicitly rejected, we suspect that this is because academics were more likely to be able to engage with the company; most independent requests received no response despite </a:t>
            </a:r>
            <a:r>
              <a:rPr lang="en-US" baseline="0" dirty="0" err="1" smtClean="0"/>
              <a:t>multipe</a:t>
            </a:r>
            <a:r>
              <a:rPr lang="en-US" baseline="0" dirty="0" smtClean="0"/>
              <a:t> attempts</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22</a:t>
            </a:fld>
            <a:endParaRPr lang="en-US"/>
          </a:p>
        </p:txBody>
      </p:sp>
    </p:spTree>
    <p:extLst>
      <p:ext uri="{BB962C8B-B14F-4D97-AF65-F5344CB8AC3E}">
        <p14:creationId xmlns:p14="http://schemas.microsoft.com/office/powerpoint/2010/main" val="1878134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companies do not engage</a:t>
            </a:r>
            <a:r>
              <a:rPr lang="en-US" baseline="0" dirty="0" smtClean="0"/>
              <a:t> with the request</a:t>
            </a:r>
          </a:p>
          <a:p>
            <a:r>
              <a:rPr lang="en-US" baseline="0" dirty="0" smtClean="0"/>
              <a:t>OUT: we will use the EFF and BSA quotes from the beginning of the talk as a narrative vehicle for the discussion</a:t>
            </a:r>
          </a:p>
          <a:p>
            <a:endParaRPr lang="en-US" dirty="0" smtClean="0"/>
          </a:p>
          <a:p>
            <a:r>
              <a:rPr lang="en-US" dirty="0" smtClean="0"/>
              <a:t>USE 20% GRANTED THE REQUEST</a:t>
            </a:r>
          </a:p>
          <a:p>
            <a:endParaRPr lang="en-US" dirty="0" smtClean="0"/>
          </a:p>
          <a:p>
            <a:r>
              <a:rPr lang="en-US" dirty="0" smtClean="0"/>
              <a:t>Go straight into </a:t>
            </a:r>
            <a:r>
              <a:rPr lang="en-US" dirty="0" err="1" smtClean="0"/>
              <a:t>disucssion</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23</a:t>
            </a:fld>
            <a:endParaRPr lang="en-US"/>
          </a:p>
        </p:txBody>
      </p:sp>
    </p:spTree>
    <p:extLst>
      <p:ext uri="{BB962C8B-B14F-4D97-AF65-F5344CB8AC3E}">
        <p14:creationId xmlns:p14="http://schemas.microsoft.com/office/powerpoint/2010/main" val="1920486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First, the EFF</a:t>
            </a:r>
            <a:r>
              <a:rPr lang="en-US" baseline="0" dirty="0" smtClean="0"/>
              <a:t> and other proponents of the chilling effects hypothesis</a:t>
            </a:r>
          </a:p>
          <a:p>
            <a:r>
              <a:rPr lang="en-US" baseline="0" dirty="0" smtClean="0"/>
              <a:t>OUT: we can also revise the statements by the BSA, representative of detractors of the chilling effects hypothesis</a:t>
            </a:r>
          </a:p>
          <a:p>
            <a:endParaRPr lang="en-US" baseline="0" dirty="0" smtClean="0"/>
          </a:p>
          <a:p>
            <a:r>
              <a:rPr lang="en-US" baseline="0" dirty="0" smtClean="0"/>
              <a:t>Get rid of second quote. Then add second bullet with </a:t>
            </a:r>
            <a:r>
              <a:rPr lang="en-US" baseline="0" dirty="0" err="1" smtClean="0"/>
              <a:t>venn</a:t>
            </a:r>
            <a:r>
              <a:rPr lang="en-US" baseline="0" dirty="0" smtClean="0"/>
              <a:t> diagram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Not an endorsement of these companie</a:t>
            </a:r>
            <a:r>
              <a:rPr lang="en-US" baseline="0" dirty="0" smtClean="0"/>
              <a:t>s positions, narrative vehicle to display our results</a:t>
            </a:r>
            <a:endParaRPr lang="en-US" dirty="0" smtClean="0"/>
          </a:p>
          <a:p>
            <a:endParaRPr lang="en-US" dirty="0" smtClean="0"/>
          </a:p>
          <a:p>
            <a:r>
              <a:rPr lang="en-US" dirty="0" smtClean="0"/>
              <a:t>Our sample included four companies</a:t>
            </a:r>
            <a:r>
              <a:rPr lang="en-US" baseline="0" dirty="0" smtClean="0"/>
              <a:t> who are BSA members</a:t>
            </a:r>
          </a:p>
          <a:p>
            <a:endParaRPr lang="en-US" dirty="0" smtClean="0"/>
          </a:p>
          <a:p>
            <a:r>
              <a:rPr lang="en-US" dirty="0" smtClean="0"/>
              <a:t>This</a:t>
            </a:r>
            <a:r>
              <a:rPr lang="en-US" baseline="0" dirty="0" smtClean="0"/>
              <a:t> is the more important slide.</a:t>
            </a:r>
          </a:p>
          <a:p>
            <a:r>
              <a:rPr lang="en-US" baseline="0" dirty="0" smtClean="0"/>
              <a:t>These are quotes. Quote marks... </a:t>
            </a:r>
            <a:r>
              <a:rPr lang="en-US" baseline="0" dirty="0" err="1" smtClean="0"/>
              <a:t>elipsis</a:t>
            </a:r>
            <a:r>
              <a:rPr lang="en-US" baseline="0" dirty="0" smtClean="0"/>
              <a:t>... "I've been at CAIDA too long I don't use upper cases."</a:t>
            </a:r>
          </a:p>
          <a:p>
            <a:endParaRPr lang="en-US" baseline="0" dirty="0" smtClean="0"/>
          </a:p>
          <a:p>
            <a:r>
              <a:rPr lang="en-US" baseline="0" dirty="0" smtClean="0"/>
              <a:t>Example of the tension. Segway to the questions. Visually. </a:t>
            </a:r>
          </a:p>
          <a:p>
            <a:endParaRPr lang="en-US" dirty="0" smtClean="0"/>
          </a:p>
          <a:p>
            <a:r>
              <a:rPr lang="en-US" dirty="0" smtClean="0"/>
              <a:t>Chilling effect hypothesis</a:t>
            </a:r>
            <a:r>
              <a:rPr lang="en-US" baseline="0" dirty="0" smtClean="0"/>
              <a:t> STATED</a:t>
            </a:r>
          </a:p>
          <a:p>
            <a:r>
              <a:rPr lang="en-US" baseline="0" dirty="0" smtClean="0"/>
              <a:t>Software companies say they have tailored. We look at this question in the second part</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24</a:t>
            </a:fld>
            <a:endParaRPr lang="en-US"/>
          </a:p>
        </p:txBody>
      </p:sp>
    </p:spTree>
    <p:extLst>
      <p:ext uri="{BB962C8B-B14F-4D97-AF65-F5344CB8AC3E}">
        <p14:creationId xmlns:p14="http://schemas.microsoft.com/office/powerpoint/2010/main" val="419009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BSA states companies</a:t>
            </a:r>
            <a:r>
              <a:rPr lang="en-US" baseline="0" dirty="0" smtClean="0"/>
              <a:t> have processes for working with independent researchers</a:t>
            </a:r>
          </a:p>
          <a:p>
            <a:r>
              <a:rPr lang="en-US" baseline="0" dirty="0" smtClean="0"/>
              <a:t>OUT: we now conclude our talk</a:t>
            </a:r>
            <a:endParaRPr lang="en-US" dirty="0" smtClean="0"/>
          </a:p>
          <a:p>
            <a:endParaRPr lang="en-US" dirty="0" smtClean="0"/>
          </a:p>
          <a:p>
            <a:r>
              <a:rPr lang="en-US" dirty="0" smtClean="0"/>
              <a:t>make text a bit bigger</a:t>
            </a:r>
          </a:p>
          <a:p>
            <a:endParaRPr lang="en-US" dirty="0" smtClean="0"/>
          </a:p>
          <a:p>
            <a:endParaRPr lang="en-US" dirty="0" smtClean="0"/>
          </a:p>
          <a:p>
            <a:endParaRPr lang="en-US" dirty="0" smtClean="0"/>
          </a:p>
          <a:p>
            <a:endParaRPr lang="en-US" dirty="0" smtClean="0"/>
          </a:p>
          <a:p>
            <a:endParaRPr lang="en-US" dirty="0" smtClean="0"/>
          </a:p>
          <a:p>
            <a:r>
              <a:rPr lang="en-US" dirty="0" smtClean="0"/>
              <a:t>After presenting numbers:</a:t>
            </a:r>
          </a:p>
          <a:p>
            <a:r>
              <a:rPr lang="en-US" dirty="0" smtClean="0"/>
              <a:t>Give</a:t>
            </a:r>
            <a:r>
              <a:rPr lang="en-US" baseline="0" dirty="0" smtClean="0"/>
              <a:t> in sentence form </a:t>
            </a:r>
            <a:r>
              <a:rPr lang="mr-IN" baseline="0" dirty="0" smtClean="0"/>
              <a:t>–</a:t>
            </a:r>
            <a:r>
              <a:rPr lang="en-US" baseline="0" dirty="0" smtClean="0"/>
              <a:t> what is the claim we can make</a:t>
            </a:r>
            <a:endParaRPr lang="en-US" dirty="0" smtClean="0"/>
          </a:p>
          <a:p>
            <a:endParaRPr lang="en-US" dirty="0" smtClean="0"/>
          </a:p>
          <a:p>
            <a:r>
              <a:rPr lang="en-US" dirty="0" smtClean="0"/>
              <a:t>Our sample included four companies</a:t>
            </a:r>
            <a:r>
              <a:rPr lang="en-US" baseline="0" dirty="0" smtClean="0"/>
              <a:t> who are BSA members</a:t>
            </a:r>
          </a:p>
          <a:p>
            <a:endParaRPr lang="en-US" dirty="0" smtClean="0"/>
          </a:p>
          <a:p>
            <a:r>
              <a:rPr lang="en-US" dirty="0" smtClean="0"/>
              <a:t>This</a:t>
            </a:r>
            <a:r>
              <a:rPr lang="en-US" baseline="0" dirty="0" smtClean="0"/>
              <a:t> is the more important slide.</a:t>
            </a:r>
          </a:p>
          <a:p>
            <a:r>
              <a:rPr lang="en-US" baseline="0" dirty="0" smtClean="0"/>
              <a:t>These are quotes. Quote marks... </a:t>
            </a:r>
            <a:r>
              <a:rPr lang="en-US" baseline="0" dirty="0" err="1" smtClean="0"/>
              <a:t>elipsis</a:t>
            </a:r>
            <a:r>
              <a:rPr lang="en-US" baseline="0" dirty="0" smtClean="0"/>
              <a:t>... "I've been at CAIDA too long I don't use upper cases."</a:t>
            </a:r>
          </a:p>
          <a:p>
            <a:endParaRPr lang="en-US" baseline="0" dirty="0" smtClean="0"/>
          </a:p>
          <a:p>
            <a:r>
              <a:rPr lang="en-US" baseline="0" dirty="0" smtClean="0"/>
              <a:t>Example of the tension. Segway to the questions. Visually. </a:t>
            </a:r>
          </a:p>
          <a:p>
            <a:endParaRPr lang="en-US" dirty="0" smtClean="0"/>
          </a:p>
          <a:p>
            <a:r>
              <a:rPr lang="en-US" dirty="0" smtClean="0"/>
              <a:t>Chilling effect hypothesis</a:t>
            </a:r>
            <a:r>
              <a:rPr lang="en-US" baseline="0" dirty="0" smtClean="0"/>
              <a:t> STATED</a:t>
            </a:r>
          </a:p>
          <a:p>
            <a:r>
              <a:rPr lang="en-US" baseline="0" dirty="0" smtClean="0"/>
              <a:t>Software companies say they have tailored. We look at this question in the second part</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25</a:t>
            </a:fld>
            <a:endParaRPr lang="en-US"/>
          </a:p>
        </p:txBody>
      </p:sp>
    </p:spTree>
    <p:extLst>
      <p:ext uri="{BB962C8B-B14F-4D97-AF65-F5344CB8AC3E}">
        <p14:creationId xmlns:p14="http://schemas.microsoft.com/office/powerpoint/2010/main" val="1809698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Legal</a:t>
            </a:r>
            <a:r>
              <a:rPr lang="en-US" baseline="0" dirty="0" smtClean="0"/>
              <a:t> risks remain a concern of the security research community</a:t>
            </a:r>
          </a:p>
          <a:p>
            <a:r>
              <a:rPr lang="en-US" baseline="0" dirty="0" smtClean="0"/>
              <a:t>OUT: I’m now happy to take any questions, thank you</a:t>
            </a:r>
          </a:p>
        </p:txBody>
      </p:sp>
      <p:sp>
        <p:nvSpPr>
          <p:cNvPr id="4" name="Slide Number Placeholder 3"/>
          <p:cNvSpPr>
            <a:spLocks noGrp="1"/>
          </p:cNvSpPr>
          <p:nvPr>
            <p:ph type="sldNum" sz="quarter" idx="10"/>
          </p:nvPr>
        </p:nvSpPr>
        <p:spPr/>
        <p:txBody>
          <a:bodyPr/>
          <a:lstStyle/>
          <a:p>
            <a:fld id="{4C37A167-EC20-994C-B818-99C4804416DD}" type="slidenum">
              <a:rPr lang="en-US" smtClean="0"/>
              <a:t>26</a:t>
            </a:fld>
            <a:endParaRPr lang="en-US"/>
          </a:p>
        </p:txBody>
      </p:sp>
    </p:spTree>
    <p:extLst>
      <p:ext uri="{BB962C8B-B14F-4D97-AF65-F5344CB8AC3E}">
        <p14:creationId xmlns:p14="http://schemas.microsoft.com/office/powerpoint/2010/main" val="1231492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a:p>
            <a:r>
              <a:rPr lang="en-US" dirty="0" smtClean="0"/>
              <a:t>Image from </a:t>
            </a:r>
          </a:p>
          <a:p>
            <a:endParaRPr lang="en-US" dirty="0" smtClean="0"/>
          </a:p>
          <a:p>
            <a:r>
              <a:rPr lang="en-US" dirty="0" smtClean="0"/>
              <a:t>RATHER NOT SPECULATE.</a:t>
            </a:r>
            <a:r>
              <a:rPr lang="en-US" baseline="0" dirty="0" smtClean="0"/>
              <a:t> LAST ONE IS FINE. Qualitative tone to some of these responses. What are some of the concerns that the companies said. Do not editorialize. Other people use this an opportunity to recruit. We can't answer the question definitively so don't. Disparity is an open question.</a:t>
            </a:r>
          </a:p>
          <a:p>
            <a:endParaRPr lang="en-US" dirty="0" smtClean="0"/>
          </a:p>
          <a:p>
            <a:endParaRPr lang="en-US" dirty="0" smtClean="0"/>
          </a:p>
          <a:p>
            <a:r>
              <a:rPr lang="en-US" dirty="0" smtClean="0"/>
              <a:t>https://</a:t>
            </a:r>
            <a:r>
              <a:rPr lang="en-US" dirty="0" err="1" smtClean="0"/>
              <a:t>www.google.com</a:t>
            </a:r>
            <a:r>
              <a:rPr lang="en-US" dirty="0" smtClean="0"/>
              <a:t>/</a:t>
            </a:r>
            <a:r>
              <a:rPr lang="en-US" dirty="0" err="1" smtClean="0"/>
              <a:t>url?sa</a:t>
            </a:r>
            <a:r>
              <a:rPr lang="en-US" dirty="0" smtClean="0"/>
              <a:t>=</a:t>
            </a:r>
            <a:r>
              <a:rPr lang="en-US" dirty="0" err="1" smtClean="0"/>
              <a:t>i&amp;rct</a:t>
            </a:r>
            <a:r>
              <a:rPr lang="en-US" dirty="0" smtClean="0"/>
              <a:t>=</a:t>
            </a:r>
            <a:r>
              <a:rPr lang="en-US" dirty="0" err="1" smtClean="0"/>
              <a:t>j&amp;q</a:t>
            </a:r>
            <a:r>
              <a:rPr lang="en-US" dirty="0" smtClean="0"/>
              <a:t>=&amp;</a:t>
            </a:r>
            <a:r>
              <a:rPr lang="en-US" dirty="0" err="1" smtClean="0"/>
              <a:t>esrc</a:t>
            </a:r>
            <a:r>
              <a:rPr lang="en-US" dirty="0" smtClean="0"/>
              <a:t>=</a:t>
            </a:r>
            <a:r>
              <a:rPr lang="en-US" dirty="0" err="1" smtClean="0"/>
              <a:t>s&amp;source</a:t>
            </a:r>
            <a:r>
              <a:rPr lang="en-US" dirty="0" smtClean="0"/>
              <a:t>=</a:t>
            </a:r>
            <a:r>
              <a:rPr lang="en-US" dirty="0" err="1" smtClean="0"/>
              <a:t>images&amp;cd</a:t>
            </a:r>
            <a:r>
              <a:rPr lang="en-US" dirty="0" smtClean="0"/>
              <a:t>=&amp;</a:t>
            </a:r>
            <a:r>
              <a:rPr lang="en-US" dirty="0" err="1" smtClean="0"/>
              <a:t>ved</a:t>
            </a:r>
            <a:r>
              <a:rPr lang="en-US" dirty="0" smtClean="0"/>
              <a:t>=0ahUKEwif5YXtucDWAhUns1QKHWKRChwQjhwIBQ&amp;url=http%3A%2F%2Fwww.vsu.edu%2Fabout%2Fleadership%2Foffice-of-the-president%2Funits-reporting-president%2Flegal-counsel-office%2Findex.php&amp;psig=AFQjCNEB631InV9J3HamhDkCvUzUCRLqTw&amp;ust=1506432840070022</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28</a:t>
            </a:fld>
            <a:endParaRPr lang="en-US"/>
          </a:p>
        </p:txBody>
      </p:sp>
    </p:spTree>
    <p:extLst>
      <p:ext uri="{BB962C8B-B14F-4D97-AF65-F5344CB8AC3E}">
        <p14:creationId xmlns:p14="http://schemas.microsoft.com/office/powerpoint/2010/main" val="1591338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29</a:t>
            </a:fld>
            <a:endParaRPr lang="en-US"/>
          </a:p>
        </p:txBody>
      </p:sp>
    </p:spTree>
    <p:extLst>
      <p:ext uri="{BB962C8B-B14F-4D97-AF65-F5344CB8AC3E}">
        <p14:creationId xmlns:p14="http://schemas.microsoft.com/office/powerpoint/2010/main" val="23957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OUT:</a:t>
            </a:r>
            <a:r>
              <a:rPr lang="en-US" sz="1200" b="0" i="0" kern="1200" baseline="0" dirty="0" smtClean="0">
                <a:solidFill>
                  <a:schemeClr val="tx1"/>
                </a:solidFill>
                <a:effectLst/>
                <a:latin typeface="+mn-lt"/>
                <a:ea typeface="+mn-ea"/>
                <a:cs typeface="+mn-cs"/>
              </a:rPr>
              <a:t> The anecdotal nature of these incidents has led to two separate policy camps regarding the potential for chilling effect of such threats on vulnerability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Get rid of previous chain picture. Slate article. Look but there's more.</a:t>
            </a:r>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Remove TEXAS</a:t>
            </a:r>
          </a:p>
          <a:p>
            <a:r>
              <a:rPr lang="en-US" dirty="0" smtClean="0"/>
              <a:t>MORE</a:t>
            </a:r>
            <a:r>
              <a:rPr lang="en-US" baseline="0" dirty="0" smtClean="0"/>
              <a:t> RECENT HEADLINES</a:t>
            </a:r>
            <a:endParaRPr lang="en-US" dirty="0" smtClean="0"/>
          </a:p>
          <a:p>
            <a:endParaRPr lang="en-US" dirty="0" smtClean="0"/>
          </a:p>
          <a:p>
            <a:r>
              <a:rPr lang="en-US" dirty="0" smtClean="0"/>
              <a:t>SLIDE TWO IS THE ONE WITH THE TENSION</a:t>
            </a:r>
          </a:p>
          <a:p>
            <a:r>
              <a:rPr lang="en-US" dirty="0" smtClean="0"/>
              <a:t>Maybe make this slide 2.</a:t>
            </a:r>
          </a:p>
          <a:p>
            <a:r>
              <a:rPr lang="en-US" dirty="0" smtClean="0"/>
              <a:t>We didn't limit to companies that</a:t>
            </a:r>
            <a:r>
              <a:rPr lang="en-US" baseline="0" dirty="0" smtClean="0"/>
              <a:t> were US actors,</a:t>
            </a:r>
          </a:p>
          <a:p>
            <a:r>
              <a:rPr lang="en-US" baseline="0" dirty="0" smtClean="0"/>
              <a:t>EFF pulled out of the W3C. Look through EME -- encrypted media extensions. DRM in the browser. Clause protecting researchers didn't make it in, EFF pulled out.</a:t>
            </a:r>
          </a:p>
          <a:p>
            <a:r>
              <a:rPr lang="en-US" baseline="0" dirty="0" smtClean="0"/>
              <a:t>****</a:t>
            </a:r>
            <a:endParaRPr lang="en-US" dirty="0" smtClean="0"/>
          </a:p>
          <a:p>
            <a:endParaRPr lang="en-US" dirty="0" smtClean="0"/>
          </a:p>
          <a:p>
            <a:r>
              <a:rPr lang="en-US" dirty="0" smtClean="0"/>
              <a:t>Paper</a:t>
            </a:r>
            <a:r>
              <a:rPr lang="en-US" baseline="0" dirty="0" smtClean="0"/>
              <a:t> withdrawn. This affects our community. Felton is a well-known case, but there are others. </a:t>
            </a:r>
            <a:endParaRPr lang="en-US" dirty="0" smtClean="0"/>
          </a:p>
          <a:p>
            <a:endParaRPr lang="en-US" dirty="0" smtClean="0"/>
          </a:p>
          <a:p>
            <a:r>
              <a:rPr lang="en-US" dirty="0" smtClean="0"/>
              <a:t>Start with </a:t>
            </a:r>
            <a:r>
              <a:rPr lang="en-US" dirty="0" err="1" smtClean="0"/>
              <a:t>Felten</a:t>
            </a:r>
            <a:r>
              <a:rPr lang="en-US" dirty="0" smtClean="0"/>
              <a:t> example,</a:t>
            </a:r>
            <a:r>
              <a:rPr lang="en-US" baseline="0" dirty="0" smtClean="0"/>
              <a:t> then say there are others</a:t>
            </a:r>
            <a:endParaRPr lang="en-US" dirty="0" smtClean="0"/>
          </a:p>
          <a:p>
            <a:r>
              <a:rPr lang="en-US" dirty="0" smtClean="0"/>
              <a:t>Navigate</a:t>
            </a:r>
            <a:r>
              <a:rPr lang="en-US" baseline="0" dirty="0" smtClean="0"/>
              <a:t> it at a much higher level.</a:t>
            </a:r>
          </a:p>
          <a:p>
            <a:r>
              <a:rPr lang="en-US" baseline="0" dirty="0" smtClean="0"/>
              <a:t>2-4 ONE SLIDE</a:t>
            </a:r>
          </a:p>
          <a:p>
            <a:r>
              <a:rPr lang="en-US" baseline="0" dirty="0" smtClean="0"/>
              <a:t>Researchers from our own community had to pull a paper from the venue. </a:t>
            </a:r>
          </a:p>
          <a:p>
            <a:r>
              <a:rPr lang="en-US" baseline="0" dirty="0" smtClean="0"/>
              <a:t>Best known from this community. There've been a number of these cases. Example of it. LESS IS MORE.</a:t>
            </a:r>
            <a:endParaRPr lang="en-US" dirty="0" smtClean="0"/>
          </a:p>
          <a:p>
            <a:r>
              <a:rPr lang="en-US" dirty="0" smtClean="0"/>
              <a:t>Research result found a flaw in a commercial system. Company</a:t>
            </a:r>
            <a:r>
              <a:rPr lang="en-US" baseline="0" dirty="0" smtClean="0"/>
              <a:t> who owned the intellectual property threatened; withdrew </a:t>
            </a:r>
          </a:p>
          <a:p>
            <a:r>
              <a:rPr lang="en-US" baseline="0" dirty="0" smtClean="0"/>
              <a:t>----- Meeting Notes (11/1/17 00:20) -----</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3</a:t>
            </a:fld>
            <a:endParaRPr lang="en-US"/>
          </a:p>
        </p:txBody>
      </p:sp>
    </p:spTree>
    <p:extLst>
      <p:ext uri="{BB962C8B-B14F-4D97-AF65-F5344CB8AC3E}">
        <p14:creationId xmlns:p14="http://schemas.microsoft.com/office/powerpoint/2010/main" val="43687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one camp is represented by the Electronic Frontier Foundation, a</a:t>
            </a:r>
            <a:r>
              <a:rPr lang="en-US" baseline="0" dirty="0" smtClean="0"/>
              <a:t> strong proponent of the chilling effect hypothesis</a:t>
            </a:r>
            <a:endParaRPr lang="en-US" dirty="0" smtClean="0"/>
          </a:p>
          <a:p>
            <a:r>
              <a:rPr lang="en-US" dirty="0" smtClean="0"/>
              <a:t>OUT: in order to ground this debate</a:t>
            </a:r>
            <a:r>
              <a:rPr lang="en-US" baseline="0" dirty="0" smtClean="0"/>
              <a:t> using evidence, we designed these instruments and research questions</a:t>
            </a:r>
          </a:p>
          <a:p>
            <a:endParaRPr lang="en-US" baseline="0" dirty="0" smtClean="0"/>
          </a:p>
          <a:p>
            <a:r>
              <a:rPr lang="en-US" baseline="0" dirty="0" smtClean="0"/>
              <a:t>Second quote has an orphans. GET RID OF SECOND QUOTE.</a:t>
            </a:r>
          </a:p>
          <a:p>
            <a:endParaRPr lang="en-US" baseline="0" dirty="0" smtClean="0"/>
          </a:p>
          <a:p>
            <a:r>
              <a:rPr lang="en-US" baseline="0" dirty="0" smtClean="0"/>
              <a:t>BSA -- flip the order of the last two quotes. </a:t>
            </a:r>
          </a:p>
          <a:p>
            <a:endParaRPr lang="en-US" baseline="0" dirty="0" smtClean="0"/>
          </a:p>
          <a:p>
            <a:r>
              <a:rPr lang="en-US" baseline="0" dirty="0" smtClean="0"/>
              <a:t>No need to read the quotes. PARAPHRASE. </a:t>
            </a:r>
          </a:p>
          <a:p>
            <a:r>
              <a:rPr lang="en-US" baseline="0" dirty="0" smtClean="0"/>
              <a:t>This is not stopping chilling effect from happening.</a:t>
            </a:r>
          </a:p>
          <a:p>
            <a:r>
              <a:rPr lang="en-US" baseline="0" dirty="0" smtClean="0"/>
              <a:t>One side is saying there is chilling effect. Down to earth statement</a:t>
            </a:r>
            <a:endParaRPr lang="en-US" dirty="0" smtClean="0"/>
          </a:p>
          <a:p>
            <a:endParaRPr lang="en-US" dirty="0" smtClean="0"/>
          </a:p>
          <a:p>
            <a:r>
              <a:rPr lang="en-US" dirty="0" smtClean="0"/>
              <a:t>Religious argument driven by rhetoric.</a:t>
            </a:r>
            <a:r>
              <a:rPr lang="en-US" baseline="0" dirty="0" smtClean="0"/>
              <a:t> We wanted to measure it and provide evidence.</a:t>
            </a:r>
            <a:endParaRPr lang="en-US" dirty="0" smtClean="0"/>
          </a:p>
          <a:p>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his</a:t>
            </a:r>
            <a:r>
              <a:rPr lang="en-US" baseline="0" dirty="0" smtClean="0"/>
              <a:t> is the more important slide.</a:t>
            </a:r>
          </a:p>
          <a:p>
            <a:r>
              <a:rPr lang="en-US" baseline="0" dirty="0" smtClean="0"/>
              <a:t>These are quotes. Quote marks... </a:t>
            </a:r>
            <a:r>
              <a:rPr lang="en-US" baseline="0" dirty="0" err="1" smtClean="0"/>
              <a:t>elipsis</a:t>
            </a:r>
            <a:r>
              <a:rPr lang="en-US" baseline="0" dirty="0" smtClean="0"/>
              <a:t>... "I've been at CAIDA too long I don't use upper cases."</a:t>
            </a:r>
          </a:p>
          <a:p>
            <a:endParaRPr lang="en-US" baseline="0" dirty="0" smtClean="0"/>
          </a:p>
          <a:p>
            <a:r>
              <a:rPr lang="en-US" baseline="0" dirty="0" smtClean="0"/>
              <a:t>Example of the tension. Segway to the questions. Visually. </a:t>
            </a:r>
          </a:p>
          <a:p>
            <a:endParaRPr lang="en-US" dirty="0" smtClean="0"/>
          </a:p>
          <a:p>
            <a:r>
              <a:rPr lang="en-US" dirty="0" smtClean="0"/>
              <a:t>Chilling effect hypothesis</a:t>
            </a:r>
            <a:r>
              <a:rPr lang="en-US" baseline="0" dirty="0" smtClean="0"/>
              <a:t> STATED</a:t>
            </a:r>
          </a:p>
          <a:p>
            <a:r>
              <a:rPr lang="en-US" baseline="0" dirty="0" smtClean="0"/>
              <a:t>Software companies say they have tailored. We look at this question in the second part</a:t>
            </a:r>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4</a:t>
            </a:fld>
            <a:endParaRPr lang="en-US"/>
          </a:p>
        </p:txBody>
      </p:sp>
    </p:spTree>
    <p:extLst>
      <p:ext uri="{BB962C8B-B14F-4D97-AF65-F5344CB8AC3E}">
        <p14:creationId xmlns:p14="http://schemas.microsoft.com/office/powerpoint/2010/main" val="88536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to measure if legal concerns chill vulnerability research we designed a survey targeting researchers</a:t>
            </a:r>
          </a:p>
          <a:p>
            <a:r>
              <a:rPr lang="en-US" dirty="0" smtClean="0"/>
              <a:t>OUT: the first part of this talk will explain how we designed the survey and what we found</a:t>
            </a:r>
          </a:p>
          <a:p>
            <a:endParaRPr lang="en-US" dirty="0" smtClean="0"/>
          </a:p>
          <a:p>
            <a:r>
              <a:rPr lang="en-US" dirty="0" smtClean="0"/>
              <a:t>GET RID OF WHEN ASKED</a:t>
            </a:r>
          </a:p>
          <a:p>
            <a:r>
              <a:rPr lang="en-US" dirty="0" smtClean="0"/>
              <a:t>WE DID AN EXPERIMENT,</a:t>
            </a:r>
            <a:r>
              <a:rPr lang="en-US" baseline="0" dirty="0" smtClean="0"/>
              <a:t> WE ASKED THEM</a:t>
            </a:r>
          </a:p>
          <a:p>
            <a:r>
              <a:rPr lang="en-US" baseline="0" dirty="0" smtClean="0"/>
              <a:t>MAKE QUESTIONS BIGGER</a:t>
            </a:r>
            <a:endParaRPr lang="en-US" dirty="0" smtClean="0"/>
          </a:p>
          <a:p>
            <a:r>
              <a:rPr lang="en-US" dirty="0" smtClean="0"/>
              <a:t>KNOW EXACTLY</a:t>
            </a:r>
            <a:r>
              <a:rPr lang="en-US" baseline="0" dirty="0" smtClean="0"/>
              <a:t> WHAT WE'RE GONNA SAY.</a:t>
            </a:r>
          </a:p>
          <a:p>
            <a:r>
              <a:rPr lang="en-US" baseline="0" dirty="0" smtClean="0"/>
              <a:t>FOCUS ON THE QUESTIONS/SCIENCE.</a:t>
            </a:r>
          </a:p>
          <a:p>
            <a:r>
              <a:rPr lang="en-US" baseline="0" dirty="0" smtClean="0"/>
              <a:t>	Lead with the questions -- </a:t>
            </a:r>
            <a:endParaRPr lang="en-US" dirty="0" smtClean="0"/>
          </a:p>
          <a:p>
            <a:endParaRPr lang="en-US" dirty="0" smtClean="0"/>
          </a:p>
          <a:p>
            <a:r>
              <a:rPr lang="en-US" dirty="0" smtClean="0"/>
              <a:t>*****************************************************</a:t>
            </a:r>
          </a:p>
          <a:p>
            <a:endParaRPr lang="en-US" dirty="0" smtClean="0"/>
          </a:p>
          <a:p>
            <a:endParaRPr lang="en-US" dirty="0" smtClean="0"/>
          </a:p>
          <a:p>
            <a:r>
              <a:rPr lang="en-US" dirty="0" smtClean="0"/>
              <a:t>Smoother transition from previous</a:t>
            </a:r>
            <a:r>
              <a:rPr lang="en-US" baseline="0" dirty="0" smtClean="0"/>
              <a:t> slide.</a:t>
            </a:r>
          </a:p>
          <a:p>
            <a:r>
              <a:rPr lang="en-US" baseline="0" dirty="0" smtClean="0"/>
              <a:t>More succinct. Shorter version.</a:t>
            </a:r>
          </a:p>
          <a:p>
            <a:r>
              <a:rPr lang="en-US" baseline="0" dirty="0" smtClean="0"/>
              <a:t>"Do researchers not engage in research following legal threats" (Asserted by EFF)</a:t>
            </a:r>
          </a:p>
          <a:p>
            <a:r>
              <a:rPr lang="en-US" baseline="0" dirty="0" smtClean="0"/>
              <a:t>"Do software vendors support third-party vulnerability research" (Asserted by BSA -- is this true)</a:t>
            </a:r>
          </a:p>
          <a:p>
            <a:r>
              <a:rPr lang="en-US" baseline="0" dirty="0" smtClean="0"/>
              <a:t>Overview summary -- THIS IS WHAT WE DID</a:t>
            </a:r>
          </a:p>
          <a:p>
            <a:r>
              <a:rPr lang="en-US" baseline="0" dirty="0" smtClean="0"/>
              <a:t>Two measurement instruments: </a:t>
            </a:r>
          </a:p>
          <a:p>
            <a:r>
              <a:rPr lang="en-US" baseline="0" dirty="0" smtClean="0"/>
              <a:t>1 ANSWER FIRST BY SURVEYING THE TARGET POPULATION</a:t>
            </a:r>
          </a:p>
          <a:p>
            <a:r>
              <a:rPr lang="en-US" baseline="0" dirty="0" smtClean="0"/>
              <a:t>2 TESTED COMPANIES</a:t>
            </a:r>
          </a:p>
          <a:p>
            <a:endParaRPr lang="en-US" dirty="0" smtClean="0"/>
          </a:p>
          <a:p>
            <a:r>
              <a:rPr lang="en-US" dirty="0" smtClean="0"/>
              <a:t>slides</a:t>
            </a:r>
            <a:r>
              <a:rPr lang="en-US" baseline="0" dirty="0" smtClean="0"/>
              <a:t> before</a:t>
            </a:r>
          </a:p>
          <a:p>
            <a:endParaRPr lang="en-US" baseline="0" dirty="0" smtClean="0"/>
          </a:p>
          <a:p>
            <a:r>
              <a:rPr lang="en-US" baseline="0" dirty="0" smtClean="0"/>
              <a:t>Warmup. At the end of the warmup these are the two questions. Popular topic -- he said she said. </a:t>
            </a:r>
          </a:p>
          <a:p>
            <a:endParaRPr lang="en-US" baseline="0" dirty="0" smtClean="0"/>
          </a:p>
          <a:p>
            <a:r>
              <a:rPr lang="en-US" baseline="0" dirty="0" smtClean="0"/>
              <a:t>Fix page number</a:t>
            </a:r>
          </a:p>
          <a:p>
            <a:endParaRPr lang="en-US" baseline="0" dirty="0" smtClean="0"/>
          </a:p>
          <a:p>
            <a:r>
              <a:rPr lang="en-US" baseline="0" dirty="0" smtClean="0"/>
              <a:t>ALL CAPS. Make sure the colors are robust. REVERSE ORDER.</a:t>
            </a:r>
            <a:endParaRPr lang="en-US" dirty="0" smtClean="0"/>
          </a:p>
          <a:p>
            <a:endParaRPr lang="en-US" dirty="0" smtClean="0"/>
          </a:p>
          <a:p>
            <a:r>
              <a:rPr lang="en-US" dirty="0" smtClean="0"/>
              <a:t>Flip these questions. </a:t>
            </a:r>
          </a:p>
          <a:p>
            <a:r>
              <a:rPr lang="en-US" dirty="0" smtClean="0"/>
              <a:t>Editorialized the quotes -- in</a:t>
            </a:r>
            <a:r>
              <a:rPr lang="en-US" baseline="0" dirty="0" smtClean="0"/>
              <a:t> the back third. Could be wrong.</a:t>
            </a:r>
          </a:p>
          <a:p>
            <a:r>
              <a:rPr lang="en-US" baseline="0" dirty="0" smtClean="0"/>
              <a:t>People are worried -- this is what we found.</a:t>
            </a:r>
          </a:p>
          <a:p>
            <a:r>
              <a:rPr lang="en-US" baseline="0" dirty="0" smtClean="0"/>
              <a:t>Don't make the first ONE QUESTION DISAPPEAR.</a:t>
            </a:r>
          </a:p>
          <a:p>
            <a:r>
              <a:rPr lang="en-US" baseline="0" dirty="0" smtClean="0"/>
              <a:t>Do not say we focused on the DMCA.</a:t>
            </a:r>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5</a:t>
            </a:fld>
            <a:endParaRPr lang="en-US"/>
          </a:p>
        </p:txBody>
      </p:sp>
    </p:spTree>
    <p:extLst>
      <p:ext uri="{BB962C8B-B14F-4D97-AF65-F5344CB8AC3E}">
        <p14:creationId xmlns:p14="http://schemas.microsoft.com/office/powerpoint/2010/main" val="1855664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we</a:t>
            </a:r>
            <a:r>
              <a:rPr lang="en-US" baseline="0" dirty="0" smtClean="0"/>
              <a:t> found our target population to send our recruiting message on </a:t>
            </a:r>
            <a:r>
              <a:rPr lang="en-US" baseline="0" dirty="0" err="1" smtClean="0"/>
              <a:t>seclists.org</a:t>
            </a:r>
            <a:r>
              <a:rPr lang="en-US" baseline="0" dirty="0" smtClean="0"/>
              <a:t>, an archive of vulnerability-related mailing lists, specifically, Daily Dave and </a:t>
            </a:r>
            <a:r>
              <a:rPr lang="en-US" baseline="0" dirty="0" err="1" smtClean="0"/>
              <a:t>Bugtraq</a:t>
            </a:r>
            <a:endParaRPr lang="en-US" baseline="0" dirty="0" smtClean="0"/>
          </a:p>
          <a:p>
            <a:r>
              <a:rPr lang="en-US" baseline="0" dirty="0" smtClean="0"/>
              <a:t>OUT: once the respondent had self-identified as a vulnerability researcher, </a:t>
            </a:r>
          </a:p>
        </p:txBody>
      </p:sp>
      <p:sp>
        <p:nvSpPr>
          <p:cNvPr id="4" name="Slide Number Placeholder 3"/>
          <p:cNvSpPr>
            <a:spLocks noGrp="1"/>
          </p:cNvSpPr>
          <p:nvPr>
            <p:ph type="sldNum" sz="quarter" idx="10"/>
          </p:nvPr>
        </p:nvSpPr>
        <p:spPr/>
        <p:txBody>
          <a:bodyPr/>
          <a:lstStyle/>
          <a:p>
            <a:fld id="{4C37A167-EC20-994C-B818-99C4804416DD}" type="slidenum">
              <a:rPr lang="en-US" smtClean="0"/>
              <a:t>6</a:t>
            </a:fld>
            <a:endParaRPr lang="en-US"/>
          </a:p>
        </p:txBody>
      </p:sp>
    </p:spTree>
    <p:extLst>
      <p:ext uri="{BB962C8B-B14F-4D97-AF65-F5344CB8AC3E}">
        <p14:creationId xmlns:p14="http://schemas.microsoft.com/office/powerpoint/2010/main" val="83954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 were interested in</a:t>
            </a:r>
            <a:r>
              <a:rPr lang="en-US" baseline="0" dirty="0" smtClean="0"/>
              <a:t> measuring whether or not “concerns with legal challenges” was singled out as an impediment to research</a:t>
            </a:r>
          </a:p>
          <a:p>
            <a:r>
              <a:rPr lang="en-US" baseline="0" dirty="0" smtClean="0"/>
              <a:t>OUT: we included four distractors for calibration, and wanted to see if concerns with legal challenges was singled out as an impediment to research</a:t>
            </a:r>
          </a:p>
        </p:txBody>
      </p:sp>
      <p:sp>
        <p:nvSpPr>
          <p:cNvPr id="4" name="Slide Number Placeholder 3"/>
          <p:cNvSpPr>
            <a:spLocks noGrp="1"/>
          </p:cNvSpPr>
          <p:nvPr>
            <p:ph type="sldNum" sz="quarter" idx="10"/>
          </p:nvPr>
        </p:nvSpPr>
        <p:spPr/>
        <p:txBody>
          <a:bodyPr/>
          <a:lstStyle/>
          <a:p>
            <a:fld id="{4C37A167-EC20-994C-B818-99C4804416DD}" type="slidenum">
              <a:rPr lang="en-US" smtClean="0"/>
              <a:t>7</a:t>
            </a:fld>
            <a:endParaRPr lang="en-US"/>
          </a:p>
        </p:txBody>
      </p:sp>
    </p:spTree>
    <p:extLst>
      <p:ext uri="{BB962C8B-B14F-4D97-AF65-F5344CB8AC3E}">
        <p14:creationId xmlns:p14="http://schemas.microsoft.com/office/powerpoint/2010/main" val="86880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 were interested in</a:t>
            </a:r>
            <a:r>
              <a:rPr lang="en-US" baseline="0" dirty="0" smtClean="0"/>
              <a:t> measuring whether or not “concerns with legal challenges” was singled out as an impediment to research</a:t>
            </a:r>
          </a:p>
          <a:p>
            <a:r>
              <a:rPr lang="en-US" baseline="0" dirty="0" smtClean="0"/>
              <a:t>OUT: we included four distractors for calibration, and wanted to see if concerns with legal challenges was singled out as an impediment to research</a:t>
            </a:r>
          </a:p>
        </p:txBody>
      </p:sp>
      <p:sp>
        <p:nvSpPr>
          <p:cNvPr id="4" name="Slide Number Placeholder 3"/>
          <p:cNvSpPr>
            <a:spLocks noGrp="1"/>
          </p:cNvSpPr>
          <p:nvPr>
            <p:ph type="sldNum" sz="quarter" idx="10"/>
          </p:nvPr>
        </p:nvSpPr>
        <p:spPr/>
        <p:txBody>
          <a:bodyPr/>
          <a:lstStyle/>
          <a:p>
            <a:fld id="{4C37A167-EC20-994C-B818-99C4804416DD}" type="slidenum">
              <a:rPr lang="en-US" smtClean="0"/>
              <a:t>8</a:t>
            </a:fld>
            <a:endParaRPr lang="en-US"/>
          </a:p>
        </p:txBody>
      </p:sp>
    </p:spTree>
    <p:extLst>
      <p:ext uri="{BB962C8B-B14F-4D97-AF65-F5344CB8AC3E}">
        <p14:creationId xmlns:p14="http://schemas.microsoft.com/office/powerpoint/2010/main" val="86880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in particular, we wanted to measure a statistical difference between the distribution of legal challenges compared</a:t>
            </a:r>
            <a:r>
              <a:rPr lang="en-US" baseline="0" dirty="0" smtClean="0"/>
              <a:t> with the distractors</a:t>
            </a:r>
          </a:p>
          <a:p>
            <a:r>
              <a:rPr lang="en-US" baseline="0" dirty="0" smtClean="0"/>
              <a:t>OUT: in order to formalize the comparison for each bin, we can zoom in to the difference between concerns with legal challenges and the combined distractors for each category</a:t>
            </a:r>
          </a:p>
          <a:p>
            <a:endParaRPr lang="en-US" baseline="0" dirty="0" smtClean="0"/>
          </a:p>
          <a:p>
            <a:r>
              <a:rPr lang="en-US" baseline="0" dirty="0" smtClean="0"/>
              <a:t>Underlying distributions -- means to an end. The blue bar is the underlying "agreeability." </a:t>
            </a:r>
          </a:p>
          <a:p>
            <a:r>
              <a:rPr lang="en-US" baseline="0" dirty="0" smtClean="0"/>
              <a:t>Percentage. is easier to talk about</a:t>
            </a:r>
          </a:p>
          <a:p>
            <a:r>
              <a:rPr lang="en-US" baseline="0" dirty="0" smtClean="0"/>
              <a:t>26% of the respondents strongly agree that this is a concern. SHOW THE TRACKING VARIABLE FIRST</a:t>
            </a:r>
          </a:p>
          <a:p>
            <a:endParaRPr lang="en-US" baseline="0" dirty="0" smtClean="0"/>
          </a:p>
          <a:p>
            <a:r>
              <a:rPr lang="en-US" baseline="0" dirty="0" smtClean="0"/>
              <a:t>Security researchers are a brazen bunch. Distribution for arbitrary concern. Relative differences.</a:t>
            </a:r>
          </a:p>
          <a:p>
            <a:endParaRPr lang="en-US" baseline="0" dirty="0" smtClean="0"/>
          </a:p>
          <a:p>
            <a:r>
              <a:rPr lang="en-US" baseline="0" dirty="0" smtClean="0"/>
              <a:t>Agreeable bunch mainly agreed, they strongly agreed with legal </a:t>
            </a:r>
            <a:r>
              <a:rPr lang="en-US" baseline="0" dirty="0" err="1" smtClean="0"/>
              <a:t>chanllenges</a:t>
            </a:r>
            <a:r>
              <a:rPr lang="en-US" baseline="0" dirty="0" smtClean="0"/>
              <a:t>. Agree + strongly agree. 40% or researchers agreed with legal challenges. For ca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Many more change for number of more</a:t>
            </a:r>
          </a:p>
          <a:p>
            <a:endParaRPr lang="en-US" dirty="0" smtClean="0"/>
          </a:p>
          <a:p>
            <a:r>
              <a:rPr lang="en-US" dirty="0" smtClean="0"/>
              <a:t>Why is there a lot of strongly disagree as well!?</a:t>
            </a:r>
            <a:r>
              <a:rPr lang="en-US" baseline="0" dirty="0" smtClean="0"/>
              <a:t> Compare to minority of other issues</a:t>
            </a:r>
            <a:endParaRPr lang="en-US" dirty="0" smtClean="0"/>
          </a:p>
          <a:p>
            <a:endParaRPr lang="en-US" dirty="0" smtClean="0"/>
          </a:p>
          <a:p>
            <a:r>
              <a:rPr lang="en-US" dirty="0" smtClean="0"/>
              <a:t>#########</a:t>
            </a:r>
          </a:p>
          <a:p>
            <a:endParaRPr lang="en-US" dirty="0" smtClean="0"/>
          </a:p>
          <a:p>
            <a:endParaRPr lang="en-US" dirty="0" smtClean="0"/>
          </a:p>
          <a:p>
            <a:r>
              <a:rPr lang="en-US" dirty="0" smtClean="0"/>
              <a:t>Participant</a:t>
            </a:r>
            <a:r>
              <a:rPr lang="en-US" baseline="0" dirty="0" smtClean="0"/>
              <a:t> had to click in order to signal neutrality with a statement, or move the slider left to signal disagreement, or move right to signal agreement.</a:t>
            </a:r>
          </a:p>
          <a:p>
            <a:r>
              <a:rPr lang="en-US" dirty="0" smtClean="0"/>
              <a:t>As a matter of</a:t>
            </a:r>
            <a:r>
              <a:rPr lang="en-US" baseline="0" dirty="0" smtClean="0"/>
              <a:t> methodology -- distractors so they wouldn't know what we're looking for. Asked a bunch of other questions to clarify -- control with the distractors</a:t>
            </a:r>
          </a:p>
          <a:p>
            <a:r>
              <a:rPr lang="en-US" baseline="0" dirty="0" smtClean="0"/>
              <a:t>Something that show visually that we don't care about the other questions, highlight  tracking variable</a:t>
            </a:r>
          </a:p>
          <a:p>
            <a:r>
              <a:rPr lang="en-US" baseline="0" dirty="0" smtClean="0"/>
              <a:t>Zoomed in first -- to tracking variable -- zoom out to 5 questions</a:t>
            </a:r>
          </a:p>
          <a:p>
            <a:endParaRPr lang="en-US" dirty="0"/>
          </a:p>
        </p:txBody>
      </p:sp>
      <p:sp>
        <p:nvSpPr>
          <p:cNvPr id="4" name="Slide Number Placeholder 3"/>
          <p:cNvSpPr>
            <a:spLocks noGrp="1"/>
          </p:cNvSpPr>
          <p:nvPr>
            <p:ph type="sldNum" sz="quarter" idx="10"/>
          </p:nvPr>
        </p:nvSpPr>
        <p:spPr/>
        <p:txBody>
          <a:bodyPr/>
          <a:lstStyle/>
          <a:p>
            <a:fld id="{4C37A167-EC20-994C-B818-99C4804416DD}" type="slidenum">
              <a:rPr lang="en-US" smtClean="0"/>
              <a:t>9</a:t>
            </a:fld>
            <a:endParaRPr lang="en-US"/>
          </a:p>
        </p:txBody>
      </p:sp>
    </p:spTree>
    <p:extLst>
      <p:ext uri="{BB962C8B-B14F-4D97-AF65-F5344CB8AC3E}">
        <p14:creationId xmlns:p14="http://schemas.microsoft.com/office/powerpoint/2010/main" val="160057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1EB41F-3D14-A642-B04B-C6DACB10980C}"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218778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020DE2-5860-7242-8D28-9971294D0BFE}"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114568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AEE4C5-6B97-914A-A072-7B5717989A38}"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123654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D0B328-7016-A34C-9F08-DF4D0A89E896}"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51133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0B67F-2180-4643-9742-0BDFD1A49F70}" type="datetime1">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197836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B8C6C3-51F9-3247-A0C3-2CEFFCE80C1B}"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91924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06C65-D46A-AD4D-976C-83EA9F9C79D6}" type="datetime1">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81993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700F34-52BD-FF44-94BC-7C44D0C32C2C}" type="datetime1">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17790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792E5-A10A-BE4F-9DA6-16729E98A98D}" type="datetime1">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75989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26678-E36B-B54A-924A-8AF6193D4F97}"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50067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C0F58-5B21-E449-9876-88B8EFB45BB4}" type="datetime1">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890120-BBE2-4B43-AC95-98DB227245A6}" type="slidenum">
              <a:rPr lang="en-US" smtClean="0"/>
              <a:t>‹#›</a:t>
            </a:fld>
            <a:endParaRPr lang="en-US"/>
          </a:p>
        </p:txBody>
      </p:sp>
    </p:spTree>
    <p:extLst>
      <p:ext uri="{BB962C8B-B14F-4D97-AF65-F5344CB8AC3E}">
        <p14:creationId xmlns:p14="http://schemas.microsoft.com/office/powerpoint/2010/main" val="9577280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F88662C-9B8E-5847-B370-1D16E5681376}" type="datetime1">
              <a:rPr lang="en-US" smtClean="0"/>
              <a:t>11/6/17</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2890120-BBE2-4B43-AC95-98DB227245A6}" type="slidenum">
              <a:rPr lang="en-US" smtClean="0"/>
              <a:t>‹#›</a:t>
            </a:fld>
            <a:endParaRPr lang="en-US"/>
          </a:p>
        </p:txBody>
      </p:sp>
    </p:spTree>
    <p:extLst>
      <p:ext uri="{BB962C8B-B14F-4D97-AF65-F5344CB8AC3E}">
        <p14:creationId xmlns:p14="http://schemas.microsoft.com/office/powerpoint/2010/main" val="771880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cseweb.ucsd.edu/~agamerog" TargetMode="External"/><Relationship Id="rId4" Type="http://schemas.openxmlformats.org/officeDocument/2006/relationships/hyperlink" Target="http://evidencebasedsecurity.org/" TargetMode="External"/><Relationship Id="rId5" Type="http://schemas.openxmlformats.org/officeDocument/2006/relationships/image" Target="../media/image1.emf"/><Relationship Id="rId6" Type="http://schemas.openxmlformats.org/officeDocument/2006/relationships/image" Target="../media/image2.png"/><Relationship Id="rId7"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297" y="357113"/>
            <a:ext cx="6193411" cy="1729681"/>
          </a:xfrm>
        </p:spPr>
        <p:txBody>
          <a:bodyPr>
            <a:normAutofit/>
          </a:bodyPr>
          <a:lstStyle/>
          <a:p>
            <a:r>
              <a:rPr lang="en-US" sz="3000" b="1" dirty="0"/>
              <a:t>Quantifying the Pressure of Legal Risks on Third-party Vulnerability Research </a:t>
            </a:r>
            <a:endParaRPr lang="en-US" sz="3000" dirty="0"/>
          </a:p>
        </p:txBody>
      </p:sp>
      <p:sp>
        <p:nvSpPr>
          <p:cNvPr id="3" name="Subtitle 2"/>
          <p:cNvSpPr>
            <a:spLocks noGrp="1"/>
          </p:cNvSpPr>
          <p:nvPr>
            <p:ph type="subTitle" idx="1"/>
          </p:nvPr>
        </p:nvSpPr>
        <p:spPr>
          <a:xfrm>
            <a:off x="1143004" y="2794605"/>
            <a:ext cx="6857999" cy="1550096"/>
          </a:xfrm>
        </p:spPr>
        <p:txBody>
          <a:bodyPr>
            <a:noAutofit/>
          </a:bodyPr>
          <a:lstStyle/>
          <a:p>
            <a:r>
              <a:rPr lang="en-US" sz="1600" dirty="0"/>
              <a:t>Alexander Gamero-Garrido, Stefan Savage, </a:t>
            </a:r>
          </a:p>
          <a:p>
            <a:r>
              <a:rPr lang="en-US" sz="1600" dirty="0"/>
              <a:t>Kirill Levchenko and Alex C. Snoeren</a:t>
            </a:r>
          </a:p>
          <a:p>
            <a:endParaRPr lang="en-US" sz="20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699" y="4114804"/>
            <a:ext cx="3440492" cy="6436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435" y="4242549"/>
            <a:ext cx="1698171" cy="484244"/>
          </a:xfrm>
          <a:prstGeom prst="rect">
            <a:avLst/>
          </a:prstGeom>
        </p:spPr>
      </p:pic>
      <p:pic>
        <p:nvPicPr>
          <p:cNvPr id="5" name="Picture 4"/>
          <p:cNvPicPr>
            <a:picLocks noChangeAspect="1"/>
          </p:cNvPicPr>
          <p:nvPr/>
        </p:nvPicPr>
        <p:blipFill>
          <a:blip r:embed="rId5"/>
          <a:stretch>
            <a:fillRect/>
          </a:stretch>
        </p:blipFill>
        <p:spPr>
          <a:xfrm>
            <a:off x="5165962" y="3970579"/>
            <a:ext cx="932081" cy="932081"/>
          </a:xfrm>
          <a:prstGeom prst="rect">
            <a:avLst/>
          </a:prstGeom>
        </p:spPr>
      </p:pic>
    </p:spTree>
    <p:extLst>
      <p:ext uri="{BB962C8B-B14F-4D97-AF65-F5344CB8AC3E}">
        <p14:creationId xmlns:p14="http://schemas.microsoft.com/office/powerpoint/2010/main" val="16845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2005259118"/>
              </p:ext>
            </p:extLst>
          </p:nvPr>
        </p:nvGraphicFramePr>
        <p:xfrm>
          <a:off x="719667" y="685804"/>
          <a:ext cx="8038171" cy="3318443"/>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380059" y="2844802"/>
            <a:ext cx="7196674"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52890120-BBE2-4B43-AC95-98DB227245A6}" type="slidenum">
              <a:rPr lang="en-US" smtClean="0"/>
              <a:t>10</a:t>
            </a:fld>
            <a:endParaRPr lang="en-US"/>
          </a:p>
        </p:txBody>
      </p:sp>
      <p:sp>
        <p:nvSpPr>
          <p:cNvPr id="7" name="TextBox 6"/>
          <p:cNvSpPr txBox="1"/>
          <p:nvPr/>
        </p:nvSpPr>
        <p:spPr>
          <a:xfrm>
            <a:off x="2651651" y="4109484"/>
            <a:ext cx="1828800" cy="307777"/>
          </a:xfrm>
          <a:prstGeom prst="rect">
            <a:avLst/>
          </a:prstGeom>
          <a:noFill/>
        </p:spPr>
        <p:txBody>
          <a:bodyPr wrap="square" rtlCol="0">
            <a:spAutoFit/>
          </a:bodyPr>
          <a:lstStyle/>
          <a:p>
            <a:pPr algn="ctr"/>
            <a:r>
              <a:rPr lang="en-US" sz="1400" smtClean="0"/>
              <a:t>Disagree</a:t>
            </a:r>
            <a:endParaRPr lang="en-US" sz="1400"/>
          </a:p>
        </p:txBody>
      </p:sp>
      <p:sp>
        <p:nvSpPr>
          <p:cNvPr id="19" name="TextBox 18"/>
          <p:cNvSpPr txBox="1"/>
          <p:nvPr/>
        </p:nvSpPr>
        <p:spPr>
          <a:xfrm>
            <a:off x="6929038" y="4056985"/>
            <a:ext cx="1828800" cy="307777"/>
          </a:xfrm>
          <a:prstGeom prst="rect">
            <a:avLst/>
          </a:prstGeom>
          <a:noFill/>
        </p:spPr>
        <p:txBody>
          <a:bodyPr wrap="square" rtlCol="0">
            <a:spAutoFit/>
          </a:bodyPr>
          <a:lstStyle/>
          <a:p>
            <a:pPr algn="ctr"/>
            <a:r>
              <a:rPr lang="en-US" sz="1400" smtClean="0"/>
              <a:t>Strongly Agree</a:t>
            </a:r>
            <a:endParaRPr lang="en-US" sz="1400" dirty="0"/>
          </a:p>
        </p:txBody>
      </p:sp>
      <p:sp>
        <p:nvSpPr>
          <p:cNvPr id="20" name="TextBox 19"/>
          <p:cNvSpPr txBox="1"/>
          <p:nvPr/>
        </p:nvSpPr>
        <p:spPr>
          <a:xfrm>
            <a:off x="4057000" y="3953445"/>
            <a:ext cx="1828800" cy="523220"/>
          </a:xfrm>
          <a:prstGeom prst="rect">
            <a:avLst/>
          </a:prstGeom>
          <a:noFill/>
        </p:spPr>
        <p:txBody>
          <a:bodyPr wrap="square" rtlCol="0">
            <a:spAutoFit/>
          </a:bodyPr>
          <a:lstStyle/>
          <a:p>
            <a:pPr algn="ctr"/>
            <a:r>
              <a:rPr lang="en-US" sz="1400" dirty="0" smtClean="0"/>
              <a:t>Neither Agree </a:t>
            </a:r>
          </a:p>
          <a:p>
            <a:pPr algn="ctr"/>
            <a:r>
              <a:rPr lang="en-US" sz="1400" dirty="0" smtClean="0"/>
              <a:t>nor Disagree</a:t>
            </a:r>
            <a:endParaRPr lang="en-US" sz="1400" dirty="0"/>
          </a:p>
        </p:txBody>
      </p:sp>
      <p:sp>
        <p:nvSpPr>
          <p:cNvPr id="10" name="Title 1"/>
          <p:cNvSpPr txBox="1">
            <a:spLocks/>
          </p:cNvSpPr>
          <p:nvPr/>
        </p:nvSpPr>
        <p:spPr>
          <a:xfrm>
            <a:off x="1220594" y="50348"/>
            <a:ext cx="8168109" cy="765817"/>
          </a:xfrm>
          <a:prstGeom prst="rect">
            <a:avLst/>
          </a:prstGeom>
        </p:spPr>
        <p:txBody>
          <a:bodyPr vert="horz" lIns="68580" tIns="34290" rIns="68580" bIns="34290" rtlCol="0" anchor="ctr">
            <a:noAutofit/>
          </a:bodyPr>
          <a:lstStyle>
            <a:defPPr>
              <a:defRPr lang="en-US"/>
            </a:defPPr>
            <a:lvl1pPr defTabSz="685800">
              <a:lnSpc>
                <a:spcPct val="90000"/>
              </a:lnSpc>
              <a:spcBef>
                <a:spcPct val="0"/>
              </a:spcBef>
              <a:buNone/>
              <a:defRPr sz="3200">
                <a:latin typeface="+mj-lt"/>
                <a:ea typeface="+mj-ea"/>
                <a:cs typeface="+mj-cs"/>
              </a:defRPr>
            </a:lvl1pPr>
          </a:lstStyle>
          <a:p>
            <a:r>
              <a:rPr lang="en-US" sz="2600" dirty="0" smtClean="0"/>
              <a:t>How is Legal Challenges Different From Distractors?</a:t>
            </a:r>
            <a:endParaRPr lang="en-US" sz="2600" dirty="0"/>
          </a:p>
        </p:txBody>
      </p:sp>
      <p:sp>
        <p:nvSpPr>
          <p:cNvPr id="11" name="TextBox 10"/>
          <p:cNvSpPr txBox="1"/>
          <p:nvPr/>
        </p:nvSpPr>
        <p:spPr>
          <a:xfrm>
            <a:off x="1203766" y="4109933"/>
            <a:ext cx="1828800" cy="307777"/>
          </a:xfrm>
          <a:prstGeom prst="rect">
            <a:avLst/>
          </a:prstGeom>
          <a:noFill/>
        </p:spPr>
        <p:txBody>
          <a:bodyPr wrap="square" rtlCol="0">
            <a:spAutoFit/>
          </a:bodyPr>
          <a:lstStyle/>
          <a:p>
            <a:pPr algn="ctr"/>
            <a:r>
              <a:rPr lang="en-US" sz="1400" dirty="0" smtClean="0"/>
              <a:t>Strongly Disagree</a:t>
            </a:r>
            <a:endParaRPr lang="en-US" sz="1400" dirty="0"/>
          </a:p>
        </p:txBody>
      </p:sp>
      <p:sp>
        <p:nvSpPr>
          <p:cNvPr id="12" name="TextBox 11"/>
          <p:cNvSpPr txBox="1"/>
          <p:nvPr/>
        </p:nvSpPr>
        <p:spPr>
          <a:xfrm>
            <a:off x="5460102" y="4097362"/>
            <a:ext cx="1828800" cy="307777"/>
          </a:xfrm>
          <a:prstGeom prst="rect">
            <a:avLst/>
          </a:prstGeom>
          <a:noFill/>
        </p:spPr>
        <p:txBody>
          <a:bodyPr wrap="square" rtlCol="0">
            <a:spAutoFit/>
          </a:bodyPr>
          <a:lstStyle/>
          <a:p>
            <a:pPr algn="ctr"/>
            <a:r>
              <a:rPr lang="en-US" sz="1400" dirty="0" smtClean="0"/>
              <a:t>Agree</a:t>
            </a:r>
            <a:endParaRPr lang="en-US" sz="1400" dirty="0"/>
          </a:p>
        </p:txBody>
      </p:sp>
      <p:sp>
        <p:nvSpPr>
          <p:cNvPr id="5" name="TextBox 4"/>
          <p:cNvSpPr txBox="1"/>
          <p:nvPr/>
        </p:nvSpPr>
        <p:spPr>
          <a:xfrm>
            <a:off x="939795" y="1659469"/>
            <a:ext cx="516467" cy="307777"/>
          </a:xfrm>
          <a:prstGeom prst="rect">
            <a:avLst/>
          </a:prstGeom>
          <a:noFill/>
        </p:spPr>
        <p:txBody>
          <a:bodyPr wrap="square" rtlCol="0">
            <a:spAutoFit/>
          </a:bodyPr>
          <a:lstStyle/>
          <a:p>
            <a:r>
              <a:rPr lang="en-US" sz="1400" dirty="0" smtClean="0">
                <a:solidFill>
                  <a:schemeClr val="tx1">
                    <a:lumMod val="95000"/>
                    <a:lumOff val="5000"/>
                  </a:schemeClr>
                </a:solidFill>
                <a:latin typeface="+mj-lt"/>
              </a:rPr>
              <a:t>60%</a:t>
            </a:r>
            <a:endParaRPr lang="en-US" sz="1400" dirty="0">
              <a:solidFill>
                <a:schemeClr val="tx1">
                  <a:lumMod val="95000"/>
                  <a:lumOff val="5000"/>
                </a:schemeClr>
              </a:solidFill>
              <a:latin typeface="+mj-lt"/>
            </a:endParaRPr>
          </a:p>
        </p:txBody>
      </p:sp>
      <p:sp>
        <p:nvSpPr>
          <p:cNvPr id="14" name="TextBox 13"/>
          <p:cNvSpPr txBox="1"/>
          <p:nvPr/>
        </p:nvSpPr>
        <p:spPr>
          <a:xfrm>
            <a:off x="939795" y="2168965"/>
            <a:ext cx="516467" cy="307777"/>
          </a:xfrm>
          <a:prstGeom prst="rect">
            <a:avLst/>
          </a:prstGeom>
          <a:noFill/>
        </p:spPr>
        <p:txBody>
          <a:bodyPr wrap="square" rtlCol="0">
            <a:spAutoFit/>
          </a:bodyPr>
          <a:lstStyle/>
          <a:p>
            <a:r>
              <a:rPr lang="en-US" sz="1400" dirty="0">
                <a:solidFill>
                  <a:schemeClr val="tx1">
                    <a:lumMod val="95000"/>
                    <a:lumOff val="5000"/>
                  </a:schemeClr>
                </a:solidFill>
                <a:latin typeface="+mj-lt"/>
              </a:rPr>
              <a:t>3</a:t>
            </a:r>
            <a:r>
              <a:rPr lang="en-US" sz="1400" dirty="0" smtClean="0">
                <a:solidFill>
                  <a:schemeClr val="tx1">
                    <a:lumMod val="95000"/>
                    <a:lumOff val="5000"/>
                  </a:schemeClr>
                </a:solidFill>
                <a:latin typeface="+mj-lt"/>
              </a:rPr>
              <a:t>0%</a:t>
            </a:r>
            <a:endParaRPr lang="en-US" sz="1400" dirty="0">
              <a:solidFill>
                <a:schemeClr val="tx1">
                  <a:lumMod val="95000"/>
                  <a:lumOff val="5000"/>
                </a:schemeClr>
              </a:solidFill>
              <a:latin typeface="+mj-lt"/>
            </a:endParaRPr>
          </a:p>
        </p:txBody>
      </p:sp>
      <p:sp>
        <p:nvSpPr>
          <p:cNvPr id="15" name="TextBox 14"/>
          <p:cNvSpPr txBox="1"/>
          <p:nvPr/>
        </p:nvSpPr>
        <p:spPr>
          <a:xfrm>
            <a:off x="1024459" y="2669993"/>
            <a:ext cx="516467" cy="307777"/>
          </a:xfrm>
          <a:prstGeom prst="rect">
            <a:avLst/>
          </a:prstGeom>
          <a:noFill/>
        </p:spPr>
        <p:txBody>
          <a:bodyPr wrap="square" rtlCol="0">
            <a:spAutoFit/>
          </a:bodyPr>
          <a:lstStyle/>
          <a:p>
            <a:r>
              <a:rPr lang="en-US" sz="1400" dirty="0">
                <a:solidFill>
                  <a:schemeClr val="tx1">
                    <a:lumMod val="95000"/>
                    <a:lumOff val="5000"/>
                  </a:schemeClr>
                </a:solidFill>
                <a:latin typeface="+mj-lt"/>
              </a:rPr>
              <a:t>0</a:t>
            </a:r>
            <a:r>
              <a:rPr lang="en-US" sz="1400" dirty="0" smtClean="0">
                <a:solidFill>
                  <a:schemeClr val="tx1">
                    <a:lumMod val="95000"/>
                    <a:lumOff val="5000"/>
                  </a:schemeClr>
                </a:solidFill>
                <a:latin typeface="+mj-lt"/>
              </a:rPr>
              <a:t>%</a:t>
            </a:r>
            <a:endParaRPr lang="en-US" sz="1400" dirty="0">
              <a:solidFill>
                <a:schemeClr val="tx1">
                  <a:lumMod val="95000"/>
                  <a:lumOff val="5000"/>
                </a:schemeClr>
              </a:solidFill>
              <a:latin typeface="+mj-lt"/>
            </a:endParaRPr>
          </a:p>
        </p:txBody>
      </p:sp>
      <p:sp>
        <p:nvSpPr>
          <p:cNvPr id="16" name="TextBox 15"/>
          <p:cNvSpPr txBox="1"/>
          <p:nvPr/>
        </p:nvSpPr>
        <p:spPr>
          <a:xfrm>
            <a:off x="880520" y="3170004"/>
            <a:ext cx="635006" cy="307777"/>
          </a:xfrm>
          <a:prstGeom prst="rect">
            <a:avLst/>
          </a:prstGeom>
          <a:noFill/>
        </p:spPr>
        <p:txBody>
          <a:bodyPr wrap="square" rtlCol="0">
            <a:spAutoFit/>
          </a:bodyPr>
          <a:lstStyle/>
          <a:p>
            <a:r>
              <a:rPr lang="en-US" sz="1400" dirty="0" smtClean="0">
                <a:solidFill>
                  <a:schemeClr val="tx1">
                    <a:lumMod val="95000"/>
                    <a:lumOff val="5000"/>
                  </a:schemeClr>
                </a:solidFill>
                <a:latin typeface="+mj-lt"/>
              </a:rPr>
              <a:t>-30%</a:t>
            </a:r>
            <a:endParaRPr lang="en-US" sz="1400" dirty="0">
              <a:solidFill>
                <a:schemeClr val="tx1">
                  <a:lumMod val="95000"/>
                  <a:lumOff val="5000"/>
                </a:schemeClr>
              </a:solidFill>
              <a:latin typeface="+mj-lt"/>
            </a:endParaRPr>
          </a:p>
        </p:txBody>
      </p:sp>
      <p:sp>
        <p:nvSpPr>
          <p:cNvPr id="18" name="TextBox 17"/>
          <p:cNvSpPr txBox="1"/>
          <p:nvPr/>
        </p:nvSpPr>
        <p:spPr>
          <a:xfrm>
            <a:off x="880514" y="3669551"/>
            <a:ext cx="635006" cy="307777"/>
          </a:xfrm>
          <a:prstGeom prst="rect">
            <a:avLst/>
          </a:prstGeom>
          <a:noFill/>
        </p:spPr>
        <p:txBody>
          <a:bodyPr wrap="square" rtlCol="0">
            <a:spAutoFit/>
          </a:bodyPr>
          <a:lstStyle/>
          <a:p>
            <a:r>
              <a:rPr lang="en-US" sz="1400" dirty="0" smtClean="0">
                <a:solidFill>
                  <a:schemeClr val="tx1">
                    <a:lumMod val="95000"/>
                    <a:lumOff val="5000"/>
                  </a:schemeClr>
                </a:solidFill>
                <a:latin typeface="+mj-lt"/>
              </a:rPr>
              <a:t>-60%</a:t>
            </a:r>
            <a:endParaRPr lang="en-US" sz="1400" dirty="0">
              <a:solidFill>
                <a:schemeClr val="tx1">
                  <a:lumMod val="95000"/>
                  <a:lumOff val="5000"/>
                </a:schemeClr>
              </a:solidFill>
              <a:latin typeface="+mj-lt"/>
            </a:endParaRPr>
          </a:p>
        </p:txBody>
      </p:sp>
      <p:sp>
        <p:nvSpPr>
          <p:cNvPr id="21" name="TextBox 20"/>
          <p:cNvSpPr txBox="1"/>
          <p:nvPr/>
        </p:nvSpPr>
        <p:spPr>
          <a:xfrm>
            <a:off x="931316" y="1159934"/>
            <a:ext cx="516467" cy="307777"/>
          </a:xfrm>
          <a:prstGeom prst="rect">
            <a:avLst/>
          </a:prstGeom>
          <a:noFill/>
        </p:spPr>
        <p:txBody>
          <a:bodyPr wrap="square" rtlCol="0">
            <a:spAutoFit/>
          </a:bodyPr>
          <a:lstStyle/>
          <a:p>
            <a:r>
              <a:rPr lang="en-US" sz="1400" dirty="0">
                <a:solidFill>
                  <a:schemeClr val="tx1">
                    <a:lumMod val="95000"/>
                    <a:lumOff val="5000"/>
                  </a:schemeClr>
                </a:solidFill>
                <a:latin typeface="+mj-lt"/>
              </a:rPr>
              <a:t>9</a:t>
            </a:r>
            <a:r>
              <a:rPr lang="en-US" sz="1400" dirty="0" smtClean="0">
                <a:solidFill>
                  <a:schemeClr val="tx1">
                    <a:lumMod val="95000"/>
                    <a:lumOff val="5000"/>
                  </a:schemeClr>
                </a:solidFill>
                <a:latin typeface="+mj-lt"/>
              </a:rPr>
              <a:t>0%</a:t>
            </a:r>
            <a:endParaRPr lang="en-US" sz="1400" dirty="0">
              <a:solidFill>
                <a:schemeClr val="tx1">
                  <a:lumMod val="95000"/>
                  <a:lumOff val="5000"/>
                </a:schemeClr>
              </a:solidFill>
              <a:latin typeface="+mj-lt"/>
            </a:endParaRPr>
          </a:p>
        </p:txBody>
      </p:sp>
      <p:sp>
        <p:nvSpPr>
          <p:cNvPr id="2" name="Rectangle 1"/>
          <p:cNvSpPr/>
          <p:nvPr/>
        </p:nvSpPr>
        <p:spPr>
          <a:xfrm rot="16200000">
            <a:off x="-537506" y="2127491"/>
            <a:ext cx="2331287" cy="584776"/>
          </a:xfrm>
          <a:prstGeom prst="rect">
            <a:avLst/>
          </a:prstGeom>
        </p:spPr>
        <p:txBody>
          <a:bodyPr wrap="none">
            <a:spAutoFit/>
          </a:bodyPr>
          <a:lstStyle/>
          <a:p>
            <a:pPr algn="ctr"/>
            <a:r>
              <a:rPr lang="en-US" sz="1600" dirty="0"/>
              <a:t>Difference in #</a:t>
            </a:r>
            <a:r>
              <a:rPr lang="en-US" sz="1600" dirty="0" smtClean="0"/>
              <a:t>Responses, </a:t>
            </a:r>
          </a:p>
          <a:p>
            <a:pPr algn="ctr"/>
            <a:r>
              <a:rPr lang="en-US" sz="1600" dirty="0" smtClean="0"/>
              <a:t>Confidence </a:t>
            </a:r>
            <a:r>
              <a:rPr lang="en-US" sz="1600" dirty="0"/>
              <a:t>Interval</a:t>
            </a:r>
          </a:p>
        </p:txBody>
      </p:sp>
      <p:sp>
        <p:nvSpPr>
          <p:cNvPr id="33" name="TextBox 32"/>
          <p:cNvSpPr txBox="1"/>
          <p:nvPr/>
        </p:nvSpPr>
        <p:spPr>
          <a:xfrm>
            <a:off x="846668" y="677337"/>
            <a:ext cx="575727" cy="307777"/>
          </a:xfrm>
          <a:prstGeom prst="rect">
            <a:avLst/>
          </a:prstGeom>
          <a:noFill/>
        </p:spPr>
        <p:txBody>
          <a:bodyPr wrap="square" rtlCol="0">
            <a:spAutoFit/>
          </a:bodyPr>
          <a:lstStyle/>
          <a:p>
            <a:r>
              <a:rPr lang="en-US" sz="1400" dirty="0" smtClean="0">
                <a:solidFill>
                  <a:schemeClr val="tx1">
                    <a:lumMod val="95000"/>
                    <a:lumOff val="5000"/>
                  </a:schemeClr>
                </a:solidFill>
                <a:latin typeface="+mj-lt"/>
              </a:rPr>
              <a:t>120%</a:t>
            </a:r>
            <a:endParaRPr lang="en-US" sz="1400" dirty="0">
              <a:solidFill>
                <a:schemeClr val="tx1">
                  <a:lumMod val="95000"/>
                  <a:lumOff val="5000"/>
                </a:schemeClr>
              </a:solidFill>
              <a:latin typeface="+mj-lt"/>
            </a:endParaRPr>
          </a:p>
        </p:txBody>
      </p:sp>
    </p:spTree>
    <p:extLst>
      <p:ext uri="{BB962C8B-B14F-4D97-AF65-F5344CB8AC3E}">
        <p14:creationId xmlns:p14="http://schemas.microsoft.com/office/powerpoint/2010/main" val="5410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graphicEl>
                                              <a:chart seriesIdx="0" categoryIdx="0" bldStep="ptIn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graphicEl>
                                              <a:chart seriesIdx="0" categoryIdx="1"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graphicEl>
                                              <a:chart seriesIdx="0" categoryIdx="2" bldStep="ptIn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graphicEl>
                                              <a:chart seriesIdx="0" categoryIdx="3" bldStep="ptIn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graphicEl>
                                              <a:chart seriesIdx="0"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5820"/>
            <a:ext cx="7886700" cy="994172"/>
          </a:xfrm>
        </p:spPr>
        <p:txBody>
          <a:bodyPr/>
          <a:lstStyle/>
          <a:p>
            <a:r>
              <a:rPr lang="en-US" dirty="0" smtClean="0"/>
              <a:t>Consequences of Fear of Legal Action</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11</a:t>
            </a:fld>
            <a:endParaRPr lang="en-US"/>
          </a:p>
        </p:txBody>
      </p:sp>
      <p:sp>
        <p:nvSpPr>
          <p:cNvPr id="7" name="Content Placeholder 2"/>
          <p:cNvSpPr>
            <a:spLocks noGrp="1"/>
          </p:cNvSpPr>
          <p:nvPr>
            <p:ph idx="1"/>
          </p:nvPr>
        </p:nvSpPr>
        <p:spPr>
          <a:xfrm>
            <a:off x="356344" y="3173821"/>
            <a:ext cx="8945593" cy="1492708"/>
          </a:xfrm>
        </p:spPr>
        <p:txBody>
          <a:bodyPr/>
          <a:lstStyle/>
          <a:p>
            <a:endParaRPr lang="en-US" sz="2400" b="1" dirty="0"/>
          </a:p>
          <a:p>
            <a:pPr marL="0" indent="0">
              <a:buNone/>
            </a:pPr>
            <a:r>
              <a:rPr lang="en-US" sz="2400" dirty="0"/>
              <a:t>M</a:t>
            </a:r>
            <a:r>
              <a:rPr lang="en-US" sz="2400" dirty="0" smtClean="0"/>
              <a:t>odified </a:t>
            </a:r>
            <a:r>
              <a:rPr lang="en-US" sz="2400" dirty="0"/>
              <a:t>a research project as a consequence of fear of legal action</a:t>
            </a:r>
          </a:p>
          <a:p>
            <a:endParaRPr lang="en-US" dirty="0"/>
          </a:p>
        </p:txBody>
      </p:sp>
      <p:sp>
        <p:nvSpPr>
          <p:cNvPr id="8" name="TextBox 7"/>
          <p:cNvSpPr txBox="1"/>
          <p:nvPr/>
        </p:nvSpPr>
        <p:spPr>
          <a:xfrm>
            <a:off x="2288222" y="1837805"/>
            <a:ext cx="4495441" cy="1569660"/>
          </a:xfrm>
          <a:prstGeom prst="rect">
            <a:avLst/>
          </a:prstGeom>
          <a:noFill/>
        </p:spPr>
        <p:txBody>
          <a:bodyPr wrap="square" rtlCol="0">
            <a:spAutoFit/>
          </a:bodyPr>
          <a:lstStyle/>
          <a:p>
            <a:pPr algn="ctr"/>
            <a:r>
              <a:rPr lang="en-US" sz="9600" dirty="0" smtClean="0"/>
              <a:t>26%</a:t>
            </a:r>
            <a:endParaRPr lang="en-US" sz="9600" dirty="0"/>
          </a:p>
        </p:txBody>
      </p:sp>
      <p:sp>
        <p:nvSpPr>
          <p:cNvPr id="3" name="Rectangle 2"/>
          <p:cNvSpPr/>
          <p:nvPr/>
        </p:nvSpPr>
        <p:spPr>
          <a:xfrm>
            <a:off x="6007261" y="1527862"/>
            <a:ext cx="578011" cy="532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28649" y="1314518"/>
            <a:ext cx="8346017"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smtClean="0"/>
              <a:t>Have you ever feared legal action as a consequence of your research?</a:t>
            </a:r>
          </a:p>
          <a:p>
            <a:endParaRPr lang="en-US" dirty="0" smtClean="0"/>
          </a:p>
        </p:txBody>
      </p:sp>
    </p:spTree>
    <p:extLst>
      <p:ext uri="{BB962C8B-B14F-4D97-AF65-F5344CB8AC3E}">
        <p14:creationId xmlns:p14="http://schemas.microsoft.com/office/powerpoint/2010/main" val="187266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p:bldP spid="10"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with Actual Legal Threats</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12</a:t>
            </a:fld>
            <a:endParaRPr lang="en-US"/>
          </a:p>
        </p:txBody>
      </p:sp>
      <p:sp>
        <p:nvSpPr>
          <p:cNvPr id="6" name="Content Placeholder 2"/>
          <p:cNvSpPr>
            <a:spLocks noGrp="1"/>
          </p:cNvSpPr>
          <p:nvPr>
            <p:ph idx="1"/>
          </p:nvPr>
        </p:nvSpPr>
        <p:spPr>
          <a:xfrm>
            <a:off x="491705" y="3389364"/>
            <a:ext cx="8945593" cy="1492708"/>
          </a:xfrm>
        </p:spPr>
        <p:txBody>
          <a:bodyPr/>
          <a:lstStyle/>
          <a:p>
            <a:endParaRPr lang="en-US" sz="2400" b="1" dirty="0"/>
          </a:p>
          <a:p>
            <a:pPr marL="0" indent="0">
              <a:buNone/>
            </a:pPr>
            <a:r>
              <a:rPr lang="en-US" sz="2400" dirty="0" smtClean="0"/>
              <a:t>Reported being threatened with </a:t>
            </a:r>
            <a:r>
              <a:rPr lang="en-US" sz="2400" dirty="0"/>
              <a:t>legal action</a:t>
            </a:r>
          </a:p>
          <a:p>
            <a:endParaRPr lang="en-US" dirty="0"/>
          </a:p>
        </p:txBody>
      </p:sp>
      <p:sp>
        <p:nvSpPr>
          <p:cNvPr id="7" name="TextBox 6"/>
          <p:cNvSpPr txBox="1"/>
          <p:nvPr/>
        </p:nvSpPr>
        <p:spPr>
          <a:xfrm>
            <a:off x="3295651" y="2032368"/>
            <a:ext cx="2368549" cy="1569660"/>
          </a:xfrm>
          <a:prstGeom prst="rect">
            <a:avLst/>
          </a:prstGeom>
          <a:noFill/>
        </p:spPr>
        <p:txBody>
          <a:bodyPr wrap="square" rtlCol="0">
            <a:spAutoFit/>
          </a:bodyPr>
          <a:lstStyle/>
          <a:p>
            <a:r>
              <a:rPr lang="en-US" sz="9600" dirty="0" smtClean="0"/>
              <a:t>22%</a:t>
            </a:r>
            <a:endParaRPr lang="en-US" sz="9600" dirty="0"/>
          </a:p>
        </p:txBody>
      </p:sp>
      <p:sp>
        <p:nvSpPr>
          <p:cNvPr id="9" name="Content Placeholder 2"/>
          <p:cNvSpPr txBox="1">
            <a:spLocks/>
          </p:cNvSpPr>
          <p:nvPr/>
        </p:nvSpPr>
        <p:spPr>
          <a:xfrm>
            <a:off x="478180" y="1542838"/>
            <a:ext cx="7886700" cy="8278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smtClean="0"/>
              <a:t>Have you ever been threatened with legal action as a consequence of your vulnerability-related research?</a:t>
            </a:r>
            <a:endParaRPr lang="en-US" i="1" dirty="0"/>
          </a:p>
        </p:txBody>
      </p:sp>
    </p:spTree>
    <p:extLst>
      <p:ext uri="{BB962C8B-B14F-4D97-AF65-F5344CB8AC3E}">
        <p14:creationId xmlns:p14="http://schemas.microsoft.com/office/powerpoint/2010/main" val="80265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732" y="3979711"/>
            <a:ext cx="8945593" cy="1492708"/>
          </a:xfrm>
        </p:spPr>
        <p:txBody>
          <a:bodyPr>
            <a:noAutofit/>
          </a:bodyPr>
          <a:lstStyle/>
          <a:p>
            <a:pPr marL="0" indent="0">
              <a:buNone/>
            </a:pPr>
            <a:endParaRPr lang="en-US" sz="1800" dirty="0" smtClean="0"/>
          </a:p>
          <a:p>
            <a:pPr marL="0" indent="0">
              <a:buNone/>
            </a:pPr>
            <a:r>
              <a:rPr lang="en-US" sz="1800" dirty="0" smtClean="0"/>
              <a:t>58% of respondents who modified/canceled a project because of fear of legal action</a:t>
            </a:r>
          </a:p>
          <a:p>
            <a:pPr marL="0" indent="0">
              <a:buNone/>
            </a:pPr>
            <a:r>
              <a:rPr lang="en-US" sz="1800" b="1" i="1" dirty="0" smtClean="0"/>
              <a:t>Have never been threatened</a:t>
            </a:r>
            <a:endParaRPr lang="en-US" sz="1800" b="1" i="1" dirty="0"/>
          </a:p>
          <a:p>
            <a:endParaRPr lang="en-US" sz="1600" dirty="0"/>
          </a:p>
        </p:txBody>
      </p:sp>
      <p:sp>
        <p:nvSpPr>
          <p:cNvPr id="4" name="Slide Number Placeholder 3"/>
          <p:cNvSpPr>
            <a:spLocks noGrp="1"/>
          </p:cNvSpPr>
          <p:nvPr>
            <p:ph type="sldNum" sz="quarter" idx="12"/>
          </p:nvPr>
        </p:nvSpPr>
        <p:spPr/>
        <p:txBody>
          <a:bodyPr/>
          <a:lstStyle/>
          <a:p>
            <a:fld id="{52890120-BBE2-4B43-AC95-98DB227245A6}" type="slidenum">
              <a:rPr lang="en-US" smtClean="0"/>
              <a:t>13</a:t>
            </a:fld>
            <a:endParaRPr lang="en-US"/>
          </a:p>
        </p:txBody>
      </p:sp>
      <p:sp>
        <p:nvSpPr>
          <p:cNvPr id="7" name="Oval 6"/>
          <p:cNvSpPr/>
          <p:nvPr/>
        </p:nvSpPr>
        <p:spPr>
          <a:xfrm>
            <a:off x="1801705" y="265088"/>
            <a:ext cx="3474720" cy="3474720"/>
          </a:xfrm>
          <a:prstGeom prst="ellipse">
            <a:avLst/>
          </a:prstGeom>
          <a:solidFill>
            <a:schemeClr val="accent1">
              <a:alpha val="65000"/>
            </a:scheme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grpSp>
        <p:nvGrpSpPr>
          <p:cNvPr id="10" name="Group 9"/>
          <p:cNvGrpSpPr>
            <a:grpSpLocks noChangeAspect="1"/>
          </p:cNvGrpSpPr>
          <p:nvPr/>
        </p:nvGrpSpPr>
        <p:grpSpPr>
          <a:xfrm>
            <a:off x="3539065" y="190428"/>
            <a:ext cx="3657600" cy="3657600"/>
            <a:chOff x="5298007" y="1007293"/>
            <a:chExt cx="2130551" cy="2130551"/>
          </a:xfrm>
        </p:grpSpPr>
        <p:sp>
          <p:nvSpPr>
            <p:cNvPr id="11" name="Oval 10"/>
            <p:cNvSpPr/>
            <p:nvPr/>
          </p:nvSpPr>
          <p:spPr>
            <a:xfrm>
              <a:off x="5298007" y="1007293"/>
              <a:ext cx="2130551" cy="2130551"/>
            </a:xfrm>
            <a:prstGeom prst="ellipse">
              <a:avLst/>
            </a:prstGeom>
            <a:solidFill>
              <a:schemeClr val="accent2">
                <a:alpha val="55000"/>
              </a:schemeClr>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sp>
        <p:sp>
          <p:nvSpPr>
            <p:cNvPr id="12" name="Oval 4"/>
            <p:cNvSpPr/>
            <p:nvPr/>
          </p:nvSpPr>
          <p:spPr>
            <a:xfrm>
              <a:off x="6199825" y="1258531"/>
              <a:ext cx="1228426" cy="162807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4000" kern="1200" dirty="0" smtClean="0"/>
                <a:t>26%</a:t>
              </a:r>
            </a:p>
          </p:txBody>
        </p:sp>
      </p:grpSp>
      <p:sp>
        <p:nvSpPr>
          <p:cNvPr id="13" name="Oval 4"/>
          <p:cNvSpPr/>
          <p:nvPr/>
        </p:nvSpPr>
        <p:spPr>
          <a:xfrm>
            <a:off x="2511812" y="771162"/>
            <a:ext cx="1729287" cy="22918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defTabSz="755650">
              <a:lnSpc>
                <a:spcPct val="90000"/>
              </a:lnSpc>
              <a:spcBef>
                <a:spcPct val="0"/>
              </a:spcBef>
              <a:spcAft>
                <a:spcPct val="35000"/>
              </a:spcAft>
            </a:pPr>
            <a:r>
              <a:rPr lang="en-US" sz="4000" dirty="0" smtClean="0"/>
              <a:t>22</a:t>
            </a:r>
            <a:r>
              <a:rPr lang="en-US" sz="4000" kern="1200" dirty="0" smtClean="0"/>
              <a:t>%</a:t>
            </a:r>
          </a:p>
        </p:txBody>
      </p:sp>
      <p:sp>
        <p:nvSpPr>
          <p:cNvPr id="14" name="Oval 4"/>
          <p:cNvSpPr/>
          <p:nvPr/>
        </p:nvSpPr>
        <p:spPr>
          <a:xfrm>
            <a:off x="0" y="664767"/>
            <a:ext cx="1729287" cy="229188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Threatened </a:t>
            </a:r>
          </a:p>
          <a:p>
            <a:pPr lvl="0" algn="ctr" defTabSz="755650">
              <a:lnSpc>
                <a:spcPct val="90000"/>
              </a:lnSpc>
              <a:spcBef>
                <a:spcPct val="0"/>
              </a:spcBef>
              <a:spcAft>
                <a:spcPct val="35000"/>
              </a:spcAft>
            </a:pPr>
            <a:r>
              <a:rPr lang="en-US" sz="1700" kern="1200" dirty="0" smtClean="0"/>
              <a:t>with Legal Action</a:t>
            </a:r>
          </a:p>
        </p:txBody>
      </p:sp>
      <p:sp>
        <p:nvSpPr>
          <p:cNvPr id="15" name="Oval 4"/>
          <p:cNvSpPr/>
          <p:nvPr/>
        </p:nvSpPr>
        <p:spPr>
          <a:xfrm>
            <a:off x="7196138" y="690862"/>
            <a:ext cx="1919187" cy="279498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smtClean="0"/>
          </a:p>
          <a:p>
            <a:pPr lvl="0" algn="ctr" defTabSz="755650">
              <a:lnSpc>
                <a:spcPct val="90000"/>
              </a:lnSpc>
              <a:spcBef>
                <a:spcPct val="0"/>
              </a:spcBef>
              <a:spcAft>
                <a:spcPct val="35000"/>
              </a:spcAft>
            </a:pPr>
            <a:r>
              <a:rPr lang="en-US" sz="1700" kern="1200" dirty="0" smtClean="0"/>
              <a:t>Modified a Project as a Consequence of Fear of Legal Action</a:t>
            </a:r>
            <a:endParaRPr lang="en-US" sz="1700" kern="1200" dirty="0"/>
          </a:p>
        </p:txBody>
      </p:sp>
      <p:sp>
        <p:nvSpPr>
          <p:cNvPr id="2" name="TextBox 1"/>
          <p:cNvSpPr txBox="1"/>
          <p:nvPr/>
        </p:nvSpPr>
        <p:spPr>
          <a:xfrm>
            <a:off x="1583265" y="3812271"/>
            <a:ext cx="1574800" cy="369332"/>
          </a:xfrm>
          <a:prstGeom prst="rect">
            <a:avLst/>
          </a:prstGeom>
          <a:noFill/>
        </p:spPr>
        <p:txBody>
          <a:bodyPr wrap="square" rtlCol="0">
            <a:spAutoFit/>
          </a:bodyPr>
          <a:lstStyle/>
          <a:p>
            <a:r>
              <a:rPr lang="en-US" dirty="0" smtClean="0"/>
              <a:t>Direct Effect</a:t>
            </a:r>
            <a:endParaRPr lang="en-US" dirty="0"/>
          </a:p>
        </p:txBody>
      </p:sp>
      <p:cxnSp>
        <p:nvCxnSpPr>
          <p:cNvPr id="8" name="Straight Arrow Connector 7"/>
          <p:cNvCxnSpPr/>
          <p:nvPr/>
        </p:nvCxnSpPr>
        <p:spPr>
          <a:xfrm flipV="1">
            <a:off x="2511812" y="2607733"/>
            <a:ext cx="1840055" cy="124029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60808" y="3903508"/>
            <a:ext cx="1574800" cy="369332"/>
          </a:xfrm>
          <a:prstGeom prst="rect">
            <a:avLst/>
          </a:prstGeom>
          <a:noFill/>
        </p:spPr>
        <p:txBody>
          <a:bodyPr wrap="square" rtlCol="0">
            <a:spAutoFit/>
          </a:bodyPr>
          <a:lstStyle/>
          <a:p>
            <a:r>
              <a:rPr lang="en-US" dirty="0" smtClean="0"/>
              <a:t>Chilling Effect</a:t>
            </a:r>
            <a:endParaRPr lang="en-US" dirty="0"/>
          </a:p>
        </p:txBody>
      </p:sp>
      <p:cxnSp>
        <p:nvCxnSpPr>
          <p:cNvPr id="17" name="Straight Arrow Connector 16"/>
          <p:cNvCxnSpPr>
            <a:stCxn id="3" idx="0"/>
          </p:cNvCxnSpPr>
          <p:nvPr/>
        </p:nvCxnSpPr>
        <p:spPr>
          <a:xfrm flipV="1">
            <a:off x="4642529" y="3352800"/>
            <a:ext cx="1165604" cy="6269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0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2773944" y="1307120"/>
            <a:ext cx="4686300" cy="3762375"/>
          </a:xfrm>
          <a:prstGeom prst="rect">
            <a:avLst/>
          </a:prstGeom>
        </p:spPr>
      </p:pic>
      <p:sp>
        <p:nvSpPr>
          <p:cNvPr id="4" name="Slide Number Placeholder 3"/>
          <p:cNvSpPr>
            <a:spLocks noGrp="1"/>
          </p:cNvSpPr>
          <p:nvPr>
            <p:ph type="sldNum" sz="quarter" idx="12"/>
          </p:nvPr>
        </p:nvSpPr>
        <p:spPr/>
        <p:txBody>
          <a:bodyPr/>
          <a:lstStyle/>
          <a:p>
            <a:fld id="{52890120-BBE2-4B43-AC95-98DB227245A6}" type="slidenum">
              <a:rPr lang="en-US" smtClean="0"/>
              <a:t>14</a:t>
            </a:fld>
            <a:endParaRPr lang="en-US"/>
          </a:p>
        </p:txBody>
      </p:sp>
      <p:sp>
        <p:nvSpPr>
          <p:cNvPr id="5" name="TextBox 4"/>
          <p:cNvSpPr txBox="1"/>
          <p:nvPr/>
        </p:nvSpPr>
        <p:spPr>
          <a:xfrm>
            <a:off x="491705" y="1908708"/>
            <a:ext cx="8807570" cy="1938992"/>
          </a:xfrm>
          <a:prstGeom prst="rect">
            <a:avLst/>
          </a:prstGeom>
          <a:noFill/>
        </p:spPr>
        <p:txBody>
          <a:bodyPr wrap="square" rtlCol="0">
            <a:spAutoFit/>
          </a:bodyPr>
          <a:lstStyle/>
          <a:p>
            <a:r>
              <a:rPr lang="en-US" sz="2400" i="1" dirty="0" smtClean="0"/>
              <a:t>“</a:t>
            </a:r>
            <a:r>
              <a:rPr lang="en-US" sz="2400" i="1" dirty="0"/>
              <a:t>We removed the relevant research files from our group site</a:t>
            </a:r>
            <a:r>
              <a:rPr lang="en-US" sz="2400" i="1" dirty="0" smtClean="0"/>
              <a:t>”,</a:t>
            </a:r>
          </a:p>
          <a:p>
            <a:r>
              <a:rPr lang="en-US" sz="2400" i="1" dirty="0" smtClean="0"/>
              <a:t> </a:t>
            </a:r>
            <a:endParaRPr lang="en-US" sz="2400" i="1" dirty="0"/>
          </a:p>
          <a:p>
            <a:r>
              <a:rPr lang="en-US" sz="2400" i="1" dirty="0"/>
              <a:t>“[I] destroyed my notes, and did something else”, </a:t>
            </a:r>
            <a:endParaRPr lang="en-US" sz="2400" i="1" dirty="0" smtClean="0"/>
          </a:p>
          <a:p>
            <a:endParaRPr lang="en-US" sz="2400" i="1" dirty="0"/>
          </a:p>
          <a:p>
            <a:r>
              <a:rPr lang="en-US" sz="2400" i="1" dirty="0"/>
              <a:t>“I sat on a vulnerability for a decade”</a:t>
            </a:r>
          </a:p>
        </p:txBody>
      </p:sp>
      <p:sp>
        <p:nvSpPr>
          <p:cNvPr id="7" name="Title 1"/>
          <p:cNvSpPr txBox="1">
            <a:spLocks/>
          </p:cNvSpPr>
          <p:nvPr/>
        </p:nvSpPr>
        <p:spPr>
          <a:xfrm>
            <a:off x="992731" y="135820"/>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Consequences of Fear of Legal Action</a:t>
            </a:r>
            <a:endParaRPr lang="en-US" dirty="0"/>
          </a:p>
        </p:txBody>
      </p:sp>
    </p:spTree>
    <p:extLst>
      <p:ext uri="{BB962C8B-B14F-4D97-AF65-F5344CB8AC3E}">
        <p14:creationId xmlns:p14="http://schemas.microsoft.com/office/powerpoint/2010/main" val="178434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2773944" y="1307120"/>
            <a:ext cx="4686300" cy="3762375"/>
          </a:xfrm>
          <a:prstGeom prst="rect">
            <a:avLst/>
          </a:prstGeom>
        </p:spPr>
      </p:pic>
      <p:sp>
        <p:nvSpPr>
          <p:cNvPr id="4" name="Slide Number Placeholder 3"/>
          <p:cNvSpPr>
            <a:spLocks noGrp="1"/>
          </p:cNvSpPr>
          <p:nvPr>
            <p:ph type="sldNum" sz="quarter" idx="12"/>
          </p:nvPr>
        </p:nvSpPr>
        <p:spPr/>
        <p:txBody>
          <a:bodyPr/>
          <a:lstStyle/>
          <a:p>
            <a:fld id="{52890120-BBE2-4B43-AC95-98DB227245A6}" type="slidenum">
              <a:rPr lang="en-US" smtClean="0"/>
              <a:t>15</a:t>
            </a:fld>
            <a:endParaRPr lang="en-US"/>
          </a:p>
        </p:txBody>
      </p:sp>
      <p:sp>
        <p:nvSpPr>
          <p:cNvPr id="5" name="TextBox 4"/>
          <p:cNvSpPr txBox="1"/>
          <p:nvPr/>
        </p:nvSpPr>
        <p:spPr>
          <a:xfrm>
            <a:off x="1143000" y="1353094"/>
            <a:ext cx="6858000" cy="3277820"/>
          </a:xfrm>
          <a:prstGeom prst="rect">
            <a:avLst/>
          </a:prstGeom>
          <a:noFill/>
        </p:spPr>
        <p:txBody>
          <a:bodyPr wrap="square" rtlCol="0">
            <a:spAutoFit/>
          </a:bodyPr>
          <a:lstStyle/>
          <a:p>
            <a:endParaRPr lang="en-US" sz="1500" dirty="0"/>
          </a:p>
          <a:p>
            <a:endParaRPr lang="en-US" sz="2400" dirty="0"/>
          </a:p>
          <a:p>
            <a:r>
              <a:rPr lang="en-US" sz="2400" i="1" dirty="0" smtClean="0"/>
              <a:t>“…[received] e-mails </a:t>
            </a:r>
            <a:r>
              <a:rPr lang="en-US" sz="2400" i="1" dirty="0"/>
              <a:t>with veiled legal threats, citing violation of licensing terms and </a:t>
            </a:r>
            <a:r>
              <a:rPr lang="en-US" sz="2400" i="1" dirty="0" smtClean="0"/>
              <a:t>conditions”</a:t>
            </a:r>
          </a:p>
          <a:p>
            <a:endParaRPr lang="en-US" sz="2400" i="1" dirty="0" smtClean="0"/>
          </a:p>
          <a:p>
            <a:endParaRPr lang="en-US" sz="2400" i="1" dirty="0"/>
          </a:p>
          <a:p>
            <a:r>
              <a:rPr lang="en-US" sz="2400" i="1" dirty="0" smtClean="0"/>
              <a:t>“… contacted </a:t>
            </a:r>
            <a:r>
              <a:rPr lang="en-US" sz="2400" i="1" dirty="0"/>
              <a:t>by the manufacturer’s legal team and threatened with multiple lawsuits... [including threats of] arrest for violating 18 USC 1030”</a:t>
            </a:r>
          </a:p>
        </p:txBody>
      </p:sp>
      <p:sp>
        <p:nvSpPr>
          <p:cNvPr id="7" name="Title 1"/>
          <p:cNvSpPr txBox="1">
            <a:spLocks/>
          </p:cNvSpPr>
          <p:nvPr/>
        </p:nvSpPr>
        <p:spPr>
          <a:xfrm>
            <a:off x="1053930" y="264198"/>
            <a:ext cx="7886700"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Experience with Actual Legal Threats</a:t>
            </a:r>
            <a:endParaRPr lang="en-US" dirty="0"/>
          </a:p>
        </p:txBody>
      </p:sp>
    </p:spTree>
    <p:extLst>
      <p:ext uri="{BB962C8B-B14F-4D97-AF65-F5344CB8AC3E}">
        <p14:creationId xmlns:p14="http://schemas.microsoft.com/office/powerpoint/2010/main" val="19054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306706"/>
            <a:ext cx="5915025" cy="994172"/>
          </a:xfrm>
        </p:spPr>
        <p:txBody>
          <a:bodyPr/>
          <a:lstStyle/>
          <a:p>
            <a:r>
              <a:rPr lang="en-US" dirty="0" smtClean="0"/>
              <a:t>Researcher Survey Summary</a:t>
            </a:r>
            <a:endParaRPr lang="en-US" dirty="0"/>
          </a:p>
        </p:txBody>
      </p:sp>
      <p:sp>
        <p:nvSpPr>
          <p:cNvPr id="3" name="Content Placeholder 2"/>
          <p:cNvSpPr>
            <a:spLocks noGrp="1"/>
          </p:cNvSpPr>
          <p:nvPr>
            <p:ph idx="1"/>
          </p:nvPr>
        </p:nvSpPr>
        <p:spPr>
          <a:xfrm>
            <a:off x="626301" y="1915886"/>
            <a:ext cx="8154444" cy="3263504"/>
          </a:xfrm>
        </p:spPr>
        <p:txBody>
          <a:bodyPr/>
          <a:lstStyle/>
          <a:p>
            <a:r>
              <a:rPr lang="en-US" dirty="0"/>
              <a:t>Legal challenges singled out as deterrent of vulnerability research</a:t>
            </a:r>
          </a:p>
          <a:p>
            <a:pPr lvl="1"/>
            <a:r>
              <a:rPr lang="en-US" dirty="0"/>
              <a:t>25% </a:t>
            </a:r>
            <a:r>
              <a:rPr lang="en-US" b="1" i="1" dirty="0"/>
              <a:t>strongly agree</a:t>
            </a:r>
            <a:r>
              <a:rPr lang="en-US" dirty="0"/>
              <a:t> legal challenges are impediment</a:t>
            </a:r>
          </a:p>
          <a:p>
            <a:pPr lvl="1"/>
            <a:r>
              <a:rPr lang="en-US" dirty="0"/>
              <a:t>Significantly higher rate of strong agreement compared to other impediments</a:t>
            </a:r>
          </a:p>
          <a:p>
            <a:endParaRPr lang="en-US" dirty="0" smtClean="0"/>
          </a:p>
          <a:p>
            <a:r>
              <a:rPr lang="en-US" dirty="0" smtClean="0"/>
              <a:t>26% of respondents have modified a project as a consequence of fear</a:t>
            </a:r>
          </a:p>
          <a:p>
            <a:endParaRPr lang="en-US" dirty="0" smtClean="0"/>
          </a:p>
          <a:p>
            <a:r>
              <a:rPr lang="en-US" dirty="0" smtClean="0"/>
              <a:t>22% of respondents have been threatened with legal action</a:t>
            </a: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16</a:t>
            </a:fld>
            <a:endParaRPr lang="en-US"/>
          </a:p>
        </p:txBody>
      </p:sp>
    </p:spTree>
    <p:extLst>
      <p:ext uri="{BB962C8B-B14F-4D97-AF65-F5344CB8AC3E}">
        <p14:creationId xmlns:p14="http://schemas.microsoft.com/office/powerpoint/2010/main" val="18074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890120-BBE2-4B43-AC95-98DB227245A6}" type="slidenum">
              <a:rPr lang="en-US" smtClean="0"/>
              <a:t>17</a:t>
            </a:fld>
            <a:endParaRPr lang="en-US"/>
          </a:p>
        </p:txBody>
      </p:sp>
      <p:sp>
        <p:nvSpPr>
          <p:cNvPr id="6" name="Content Placeholder 2"/>
          <p:cNvSpPr>
            <a:spLocks noGrp="1"/>
          </p:cNvSpPr>
          <p:nvPr>
            <p:ph idx="1"/>
          </p:nvPr>
        </p:nvSpPr>
        <p:spPr>
          <a:xfrm>
            <a:off x="1704640" y="1444833"/>
            <a:ext cx="6827356" cy="1144260"/>
          </a:xfrm>
        </p:spPr>
        <p:txBody>
          <a:bodyPr>
            <a:normAutofit/>
          </a:bodyPr>
          <a:lstStyle/>
          <a:p>
            <a:pPr marL="0" indent="0">
              <a:buNone/>
            </a:pPr>
            <a:r>
              <a:rPr lang="en-US" i="1" dirty="0" smtClean="0"/>
              <a:t>“… software companies </a:t>
            </a:r>
            <a:r>
              <a:rPr lang="en-US" i="1" dirty="0"/>
              <a:t>already have in place carefully tailored processes </a:t>
            </a:r>
            <a:r>
              <a:rPr lang="en-US" i="1" dirty="0" smtClean="0"/>
              <a:t>for working </a:t>
            </a:r>
            <a:r>
              <a:rPr lang="en-US" i="1" dirty="0"/>
              <a:t>with independent </a:t>
            </a:r>
            <a:r>
              <a:rPr lang="en-US" i="1" dirty="0" smtClean="0"/>
              <a:t>researchers”</a:t>
            </a:r>
          </a:p>
          <a:p>
            <a:pPr marL="0" indent="0">
              <a:buNone/>
            </a:pPr>
            <a:endParaRPr lang="en-US" i="1" dirty="0" smtClean="0"/>
          </a:p>
          <a:p>
            <a:pPr marL="0" indent="0">
              <a:buNone/>
            </a:pPr>
            <a:endParaRPr lang="en-US" i="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8" y="1340658"/>
            <a:ext cx="959560" cy="1011428"/>
          </a:xfrm>
          <a:prstGeom prst="rect">
            <a:avLst/>
          </a:prstGeom>
        </p:spPr>
      </p:pic>
      <p:sp>
        <p:nvSpPr>
          <p:cNvPr id="8" name="Content Placeholder 2"/>
          <p:cNvSpPr txBox="1">
            <a:spLocks/>
          </p:cNvSpPr>
          <p:nvPr/>
        </p:nvSpPr>
        <p:spPr>
          <a:xfrm>
            <a:off x="0" y="2311304"/>
            <a:ext cx="8877782" cy="2455959"/>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lvl="2"/>
            <a:r>
              <a:rPr lang="en-US" sz="2200" dirty="0" smtClean="0"/>
              <a:t>Can researchers obtain research authorization from companies?</a:t>
            </a:r>
          </a:p>
          <a:p>
            <a:pPr lvl="3"/>
            <a:r>
              <a:rPr lang="en-US" sz="2050" dirty="0" smtClean="0"/>
              <a:t>Written permission would shield researchers from civil litigation</a:t>
            </a:r>
          </a:p>
          <a:p>
            <a:pPr lvl="3"/>
            <a:r>
              <a:rPr lang="en-US" sz="2050" dirty="0" smtClean="0"/>
              <a:t>Anecdotal evidence: these requests are not widespread</a:t>
            </a:r>
          </a:p>
          <a:p>
            <a:pPr lvl="3"/>
            <a:endParaRPr lang="en-US" sz="2050" dirty="0" smtClean="0"/>
          </a:p>
        </p:txBody>
      </p:sp>
      <p:sp>
        <p:nvSpPr>
          <p:cNvPr id="9" name="Title 1"/>
          <p:cNvSpPr>
            <a:spLocks noGrp="1"/>
          </p:cNvSpPr>
          <p:nvPr>
            <p:ph type="title"/>
          </p:nvPr>
        </p:nvSpPr>
        <p:spPr>
          <a:xfrm>
            <a:off x="1614488" y="306706"/>
            <a:ext cx="5915025" cy="994172"/>
          </a:xfrm>
        </p:spPr>
        <p:txBody>
          <a:bodyPr/>
          <a:lstStyle/>
          <a:p>
            <a:r>
              <a:rPr lang="en-US" dirty="0" smtClean="0"/>
              <a:t>Company Authorization Study</a:t>
            </a:r>
            <a:endParaRPr lang="en-US" dirty="0"/>
          </a:p>
        </p:txBody>
      </p:sp>
      <p:sp>
        <p:nvSpPr>
          <p:cNvPr id="10" name="Content Placeholder 2"/>
          <p:cNvSpPr txBox="1">
            <a:spLocks/>
          </p:cNvSpPr>
          <p:nvPr/>
        </p:nvSpPr>
        <p:spPr>
          <a:xfrm>
            <a:off x="460508" y="3505207"/>
            <a:ext cx="8683492" cy="1431396"/>
          </a:xfrm>
          <a:prstGeom prst="rect">
            <a:avLst/>
          </a:prstGeom>
        </p:spPr>
        <p:txBody>
          <a:bodyPr vert="horz" lIns="68580" tIns="34290" rIns="68580" bIns="34290" rtlCol="0">
            <a:normAutofit fontScale="925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spcBef>
                <a:spcPts val="375"/>
              </a:spcBef>
              <a:buNone/>
            </a:pPr>
            <a:r>
              <a:rPr lang="en-US" sz="2050" b="1" u="sng" dirty="0" smtClean="0"/>
              <a:t>Experiment</a:t>
            </a:r>
            <a:endParaRPr lang="en-US" sz="2200" b="1" u="sng" dirty="0"/>
          </a:p>
          <a:p>
            <a:pPr marL="0" indent="-228600"/>
            <a:r>
              <a:rPr lang="en-US" sz="2200" dirty="0"/>
              <a:t>Real security researchers sent companies requests to evaluate their products</a:t>
            </a:r>
          </a:p>
          <a:p>
            <a:pPr marL="628650" lvl="2"/>
            <a:r>
              <a:rPr lang="en-US" sz="1900" dirty="0" smtClean="0"/>
              <a:t>Two </a:t>
            </a:r>
            <a:r>
              <a:rPr lang="en-US" sz="1900" dirty="0"/>
              <a:t>U.S. </a:t>
            </a:r>
            <a:r>
              <a:rPr lang="en-US" sz="1900" dirty="0" smtClean="0"/>
              <a:t>academics</a:t>
            </a:r>
          </a:p>
          <a:p>
            <a:pPr marL="628650" lvl="2"/>
            <a:r>
              <a:rPr lang="en-US" sz="1900" dirty="0" smtClean="0"/>
              <a:t>one </a:t>
            </a:r>
            <a:r>
              <a:rPr lang="en-US" sz="1900" dirty="0"/>
              <a:t>U.S. </a:t>
            </a:r>
            <a:r>
              <a:rPr lang="en-US" sz="1900" dirty="0" smtClean="0"/>
              <a:t>independent, one </a:t>
            </a:r>
            <a:r>
              <a:rPr lang="en-US" sz="1900" dirty="0"/>
              <a:t>E.U. </a:t>
            </a:r>
            <a:r>
              <a:rPr lang="en-US" sz="1900" dirty="0" smtClean="0"/>
              <a:t>independent</a:t>
            </a:r>
          </a:p>
        </p:txBody>
      </p:sp>
    </p:spTree>
    <p:extLst>
      <p:ext uri="{BB962C8B-B14F-4D97-AF65-F5344CB8AC3E}">
        <p14:creationId xmlns:p14="http://schemas.microsoft.com/office/powerpoint/2010/main" val="128189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91" y="10881"/>
            <a:ext cx="6654521" cy="898072"/>
          </a:xfrm>
        </p:spPr>
        <p:txBody>
          <a:bodyPr>
            <a:normAutofit/>
          </a:bodyPr>
          <a:lstStyle/>
          <a:p>
            <a:pPr>
              <a:lnSpc>
                <a:spcPct val="100000"/>
              </a:lnSpc>
              <a:spcBef>
                <a:spcPts val="0"/>
              </a:spcBef>
              <a:defRPr/>
            </a:pPr>
            <a:r>
              <a:rPr lang="en-US" sz="3200" dirty="0"/>
              <a:t>Request Sent to Companies</a:t>
            </a:r>
          </a:p>
        </p:txBody>
      </p:sp>
      <p:sp>
        <p:nvSpPr>
          <p:cNvPr id="4" name="Slide Number Placeholder 3"/>
          <p:cNvSpPr>
            <a:spLocks noGrp="1"/>
          </p:cNvSpPr>
          <p:nvPr>
            <p:ph type="sldNum" sz="quarter" idx="12"/>
          </p:nvPr>
        </p:nvSpPr>
        <p:spPr/>
        <p:txBody>
          <a:bodyPr/>
          <a:lstStyle/>
          <a:p>
            <a:fld id="{52890120-BBE2-4B43-AC95-98DB227245A6}" type="slidenum">
              <a:rPr lang="en-US" smtClean="0"/>
              <a:t>18</a:t>
            </a:fld>
            <a:endParaRPr lang="en-US"/>
          </a:p>
        </p:txBody>
      </p:sp>
      <p:sp>
        <p:nvSpPr>
          <p:cNvPr id="3" name="TextBox 2"/>
          <p:cNvSpPr txBox="1"/>
          <p:nvPr/>
        </p:nvSpPr>
        <p:spPr>
          <a:xfrm>
            <a:off x="1286193" y="911285"/>
            <a:ext cx="6654521" cy="4478149"/>
          </a:xfrm>
          <a:prstGeom prst="rect">
            <a:avLst/>
          </a:prstGeom>
          <a:noFill/>
        </p:spPr>
        <p:txBody>
          <a:bodyPr wrap="square" rtlCol="0">
            <a:spAutoFit/>
          </a:bodyPr>
          <a:lstStyle/>
          <a:p>
            <a:r>
              <a:rPr lang="en-US" dirty="0" smtClean="0">
                <a:solidFill>
                  <a:schemeClr val="bg2">
                    <a:lumMod val="75000"/>
                  </a:schemeClr>
                </a:solidFill>
              </a:rPr>
              <a:t>Dear [RECIPIENT NAME], </a:t>
            </a:r>
            <a:endParaRPr lang="en-US" dirty="0">
              <a:solidFill>
                <a:schemeClr val="bg2">
                  <a:lumMod val="75000"/>
                </a:schemeClr>
              </a:solidFill>
            </a:endParaRPr>
          </a:p>
          <a:p>
            <a:r>
              <a:rPr lang="en-US" dirty="0">
                <a:solidFill>
                  <a:schemeClr val="bg2">
                    <a:lumMod val="75000"/>
                  </a:schemeClr>
                </a:solidFill>
              </a:rPr>
              <a:t>My name is </a:t>
            </a:r>
            <a:r>
              <a:rPr lang="en-US" dirty="0" smtClean="0">
                <a:solidFill>
                  <a:schemeClr val="bg2">
                    <a:lumMod val="75000"/>
                  </a:schemeClr>
                </a:solidFill>
              </a:rPr>
              <a:t>[REAL NAME] </a:t>
            </a:r>
            <a:r>
              <a:rPr lang="en-US" dirty="0">
                <a:solidFill>
                  <a:schemeClr val="bg2">
                    <a:lumMod val="75000"/>
                  </a:schemeClr>
                </a:solidFill>
              </a:rPr>
              <a:t>and I am a security analyst at </a:t>
            </a:r>
            <a:r>
              <a:rPr lang="en-US" dirty="0" smtClean="0">
                <a:solidFill>
                  <a:schemeClr val="bg2">
                    <a:lumMod val="75000"/>
                  </a:schemeClr>
                </a:solidFill>
              </a:rPr>
              <a:t>[REAL ORGANIZATION], </a:t>
            </a:r>
            <a:r>
              <a:rPr lang="en-US" dirty="0">
                <a:solidFill>
                  <a:schemeClr val="bg2">
                    <a:lumMod val="75000"/>
                  </a:schemeClr>
                </a:solidFill>
              </a:rPr>
              <a:t>one of the nation’s leading institutions working on cybersecurity and vulnerability analysis. Currently, my team is investigating vulnerabilities of computing devices, and we would like to include your product </a:t>
            </a:r>
            <a:r>
              <a:rPr lang="en-US" dirty="0" smtClean="0">
                <a:solidFill>
                  <a:schemeClr val="bg2">
                    <a:lumMod val="75000"/>
                  </a:schemeClr>
                </a:solidFill>
              </a:rPr>
              <a:t>[REAL PRODUCT] </a:t>
            </a:r>
            <a:r>
              <a:rPr lang="en-US" dirty="0">
                <a:solidFill>
                  <a:schemeClr val="bg2">
                    <a:lumMod val="75000"/>
                  </a:schemeClr>
                </a:solidFill>
              </a:rPr>
              <a:t>in our tests. </a:t>
            </a:r>
            <a:r>
              <a:rPr lang="en-US" b="1" dirty="0"/>
              <a:t>This email is a formal request for permission to evaluate, alter, and potentially circumvent security mechanisms of </a:t>
            </a:r>
            <a:r>
              <a:rPr lang="en-US" b="1" dirty="0" smtClean="0"/>
              <a:t>[REAL PRODUCT] </a:t>
            </a:r>
            <a:r>
              <a:rPr lang="en-US" b="1" dirty="0"/>
              <a:t>for legitimate research purposes. </a:t>
            </a:r>
            <a:endParaRPr lang="en-US" b="1" dirty="0">
              <a:solidFill>
                <a:schemeClr val="bg2">
                  <a:lumMod val="90000"/>
                </a:schemeClr>
              </a:solidFill>
            </a:endParaRPr>
          </a:p>
          <a:p>
            <a:r>
              <a:rPr lang="en-US" dirty="0">
                <a:solidFill>
                  <a:schemeClr val="bg2">
                    <a:lumMod val="75000"/>
                  </a:schemeClr>
                </a:solidFill>
              </a:rPr>
              <a:t>Should you have any questions regarding this request or the nature of our research, please contact me or browse our recent publications at </a:t>
            </a:r>
            <a:r>
              <a:rPr lang="en-US" dirty="0" smtClean="0">
                <a:solidFill>
                  <a:schemeClr val="bg2">
                    <a:lumMod val="75000"/>
                  </a:schemeClr>
                </a:solidFill>
              </a:rPr>
              <a:t>[REAL WEBSITE]. </a:t>
            </a:r>
            <a:endParaRPr lang="en-US" dirty="0">
              <a:solidFill>
                <a:schemeClr val="bg2">
                  <a:lumMod val="75000"/>
                </a:schemeClr>
              </a:solidFill>
            </a:endParaRPr>
          </a:p>
          <a:p>
            <a:r>
              <a:rPr lang="en-US" dirty="0">
                <a:solidFill>
                  <a:schemeClr val="bg2">
                    <a:lumMod val="75000"/>
                  </a:schemeClr>
                </a:solidFill>
              </a:rPr>
              <a:t>Sincerely, </a:t>
            </a:r>
          </a:p>
          <a:p>
            <a:r>
              <a:rPr lang="en-US" dirty="0" smtClean="0">
                <a:solidFill>
                  <a:schemeClr val="bg2">
                    <a:lumMod val="75000"/>
                  </a:schemeClr>
                </a:solidFill>
              </a:rPr>
              <a:t>[REAL NAME]</a:t>
            </a:r>
            <a:r>
              <a:rPr lang="en-US" dirty="0">
                <a:solidFill>
                  <a:schemeClr val="bg2">
                    <a:lumMod val="75000"/>
                  </a:schemeClr>
                </a:solidFill>
              </a:rPr>
              <a:t/>
            </a:r>
            <a:br>
              <a:rPr lang="en-US" dirty="0">
                <a:solidFill>
                  <a:schemeClr val="bg2">
                    <a:lumMod val="75000"/>
                  </a:schemeClr>
                </a:solidFill>
              </a:rPr>
            </a:br>
            <a:r>
              <a:rPr lang="en-US" dirty="0" smtClean="0">
                <a:solidFill>
                  <a:schemeClr val="bg2">
                    <a:lumMod val="75000"/>
                  </a:schemeClr>
                </a:solidFill>
              </a:rPr>
              <a:t>[REAL TITLE AND ORGANIZATION] </a:t>
            </a:r>
            <a:endParaRPr lang="en-US" dirty="0">
              <a:solidFill>
                <a:schemeClr val="bg2">
                  <a:lumMod val="75000"/>
                </a:schemeClr>
              </a:solidFill>
            </a:endParaRPr>
          </a:p>
          <a:p>
            <a:endParaRPr lang="en-US" sz="1500" dirty="0">
              <a:solidFill>
                <a:schemeClr val="bg2">
                  <a:lumMod val="90000"/>
                </a:schemeClr>
              </a:solidFill>
            </a:endParaRPr>
          </a:p>
        </p:txBody>
      </p:sp>
    </p:spTree>
    <p:extLst>
      <p:ext uri="{BB962C8B-B14F-4D97-AF65-F5344CB8AC3E}">
        <p14:creationId xmlns:p14="http://schemas.microsoft.com/office/powerpoint/2010/main" val="38072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Selection </a:t>
            </a:r>
            <a:endParaRPr lang="en-US" dirty="0"/>
          </a:p>
        </p:txBody>
      </p:sp>
      <p:sp>
        <p:nvSpPr>
          <p:cNvPr id="3" name="Content Placeholder 2"/>
          <p:cNvSpPr>
            <a:spLocks noGrp="1"/>
          </p:cNvSpPr>
          <p:nvPr>
            <p:ph idx="1"/>
          </p:nvPr>
        </p:nvSpPr>
        <p:spPr>
          <a:xfrm>
            <a:off x="408746" y="1434131"/>
            <a:ext cx="8492186" cy="2177170"/>
          </a:xfrm>
        </p:spPr>
        <p:txBody>
          <a:bodyPr>
            <a:normAutofit fontScale="85000" lnSpcReduction="20000"/>
          </a:bodyPr>
          <a:lstStyle/>
          <a:p>
            <a:r>
              <a:rPr lang="en-US" dirty="0" smtClean="0"/>
              <a:t>Sold electronics or software (not just services) to individual U.S. consumers </a:t>
            </a:r>
          </a:p>
          <a:p>
            <a:endParaRPr lang="en-US" dirty="0" smtClean="0"/>
          </a:p>
          <a:p>
            <a:r>
              <a:rPr lang="en-US" dirty="0" smtClean="0"/>
              <a:t>120 Companies fitting these criteria. We tested 75, chosen at random.</a:t>
            </a:r>
          </a:p>
          <a:p>
            <a:endParaRPr lang="en-US" dirty="0"/>
          </a:p>
          <a:p>
            <a:r>
              <a:rPr lang="en-US" dirty="0" smtClean="0"/>
              <a:t>Targeted a senior technical employee found on LinkedIn to request appropriate contact</a:t>
            </a:r>
          </a:p>
          <a:p>
            <a:endParaRPr lang="en-US" dirty="0" smtClean="0"/>
          </a:p>
          <a:p>
            <a:r>
              <a:rPr lang="en-US" dirty="0" smtClean="0"/>
              <a:t>Combined revenue of sample is </a:t>
            </a:r>
            <a:r>
              <a:rPr lang="en-US" i="1" dirty="0" smtClean="0"/>
              <a:t>$1.5 trillion</a:t>
            </a:r>
            <a:r>
              <a:rPr lang="en-US" dirty="0" smtClean="0"/>
              <a:t>, or 8% of U.S. GDP</a:t>
            </a:r>
            <a:endParaRPr lang="en-US" dirty="0"/>
          </a:p>
          <a:p>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19</a:t>
            </a:fld>
            <a:endParaRPr lang="en-US"/>
          </a:p>
        </p:txBody>
      </p:sp>
      <p:pic>
        <p:nvPicPr>
          <p:cNvPr id="5" name="Picture 4"/>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89291" y="3761940"/>
            <a:ext cx="3965418" cy="1279167"/>
          </a:xfrm>
          <a:prstGeom prst="rect">
            <a:avLst/>
          </a:prstGeom>
        </p:spPr>
      </p:pic>
    </p:spTree>
    <p:extLst>
      <p:ext uri="{BB962C8B-B14F-4D97-AF65-F5344CB8AC3E}">
        <p14:creationId xmlns:p14="http://schemas.microsoft.com/office/powerpoint/2010/main" val="10401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Tension I</a:t>
            </a:r>
            <a:r>
              <a:rPr lang="en-US" dirty="0" smtClean="0"/>
              <a:t>nherent </a:t>
            </a:r>
            <a:r>
              <a:rPr lang="en-US" dirty="0"/>
              <a:t>in </a:t>
            </a:r>
            <a:r>
              <a:rPr lang="en-US" dirty="0" smtClean="0"/>
              <a:t>Commercial Product Research</a:t>
            </a:r>
            <a:endParaRPr lang="en-US" dirty="0"/>
          </a:p>
        </p:txBody>
      </p:sp>
      <p:sp>
        <p:nvSpPr>
          <p:cNvPr id="3" name="Content Placeholder 2"/>
          <p:cNvSpPr>
            <a:spLocks noGrp="1"/>
          </p:cNvSpPr>
          <p:nvPr>
            <p:ph idx="1"/>
          </p:nvPr>
        </p:nvSpPr>
        <p:spPr>
          <a:xfrm>
            <a:off x="628650" y="1705351"/>
            <a:ext cx="7886700" cy="3672024"/>
          </a:xfrm>
        </p:spPr>
        <p:txBody>
          <a:bodyPr>
            <a:normAutofit/>
          </a:bodyPr>
          <a:lstStyle/>
          <a:p>
            <a:r>
              <a:rPr lang="en-US" dirty="0" smtClean="0"/>
              <a:t>Many vulnerabilities are found by third-parties, after software ships</a:t>
            </a:r>
            <a:endParaRPr lang="en-US" dirty="0"/>
          </a:p>
          <a:p>
            <a:pPr lvl="1"/>
            <a:r>
              <a:rPr lang="en-US" dirty="0" smtClean="0"/>
              <a:t>Companies carry brand damage and bug-fixing cost</a:t>
            </a:r>
          </a:p>
          <a:p>
            <a:pPr lvl="1"/>
            <a:r>
              <a:rPr lang="en-US" dirty="0" smtClean="0"/>
              <a:t>Inconvenient fact-finding may lead to adversarial relationship</a:t>
            </a:r>
          </a:p>
          <a:p>
            <a:endParaRPr lang="en-US" dirty="0" smtClean="0"/>
          </a:p>
          <a:p>
            <a:r>
              <a:rPr lang="en-US" dirty="0" smtClean="0"/>
              <a:t>Manufacturers have range of legal tools to deter researchers</a:t>
            </a:r>
          </a:p>
          <a:p>
            <a:endParaRPr lang="en-US" dirty="0"/>
          </a:p>
          <a:p>
            <a:r>
              <a:rPr lang="en-US" b="1" dirty="0"/>
              <a:t>Do </a:t>
            </a:r>
            <a:r>
              <a:rPr lang="en-US" b="1" dirty="0" smtClean="0"/>
              <a:t>legal pressures chill vulnerability research</a:t>
            </a:r>
            <a:r>
              <a:rPr lang="en-US" b="1" dirty="0"/>
              <a:t>?</a:t>
            </a:r>
            <a:endParaRPr lang="en-US" b="1" dirty="0" smtClean="0"/>
          </a:p>
        </p:txBody>
      </p:sp>
      <p:sp>
        <p:nvSpPr>
          <p:cNvPr id="4" name="Slide Number Placeholder 3"/>
          <p:cNvSpPr>
            <a:spLocks noGrp="1"/>
          </p:cNvSpPr>
          <p:nvPr>
            <p:ph type="sldNum" sz="quarter" idx="12"/>
          </p:nvPr>
        </p:nvSpPr>
        <p:spPr/>
        <p:txBody>
          <a:bodyPr/>
          <a:lstStyle/>
          <a:p>
            <a:fld id="{52890120-BBE2-4B43-AC95-98DB227245A6}" type="slidenum">
              <a:rPr lang="en-US" smtClean="0"/>
              <a:t>2</a:t>
            </a:fld>
            <a:endParaRPr lang="en-US"/>
          </a:p>
        </p:txBody>
      </p:sp>
      <p:sp>
        <p:nvSpPr>
          <p:cNvPr id="8" name="Title 1"/>
          <p:cNvSpPr txBox="1">
            <a:spLocks/>
          </p:cNvSpPr>
          <p:nvPr/>
        </p:nvSpPr>
        <p:spPr>
          <a:xfrm>
            <a:off x="781050" y="629452"/>
            <a:ext cx="7886700" cy="99417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dirty="0" smtClean="0"/>
              <a:t>Software Manufacturers and Vulnerability Researchers</a:t>
            </a:r>
            <a:endParaRPr lang="en-US" sz="2000" dirty="0"/>
          </a:p>
        </p:txBody>
      </p:sp>
    </p:spTree>
    <p:extLst>
      <p:ext uri="{BB962C8B-B14F-4D97-AF65-F5344CB8AC3E}">
        <p14:creationId xmlns:p14="http://schemas.microsoft.com/office/powerpoint/2010/main" val="1299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17051"/>
            <a:ext cx="8356600" cy="994172"/>
          </a:xfrm>
        </p:spPr>
        <p:txBody>
          <a:bodyPr>
            <a:normAutofit/>
          </a:bodyPr>
          <a:lstStyle/>
          <a:p>
            <a:pPr algn="ctr"/>
            <a:r>
              <a:rPr lang="en-US" sz="2400" dirty="0" smtClean="0"/>
              <a:t>Researcher Outgoing Communications and Effort</a:t>
            </a:r>
            <a:endParaRPr lang="en-US" sz="2400" dirty="0"/>
          </a:p>
        </p:txBody>
      </p:sp>
      <p:sp>
        <p:nvSpPr>
          <p:cNvPr id="4" name="Slide Number Placeholder 3"/>
          <p:cNvSpPr>
            <a:spLocks noGrp="1"/>
          </p:cNvSpPr>
          <p:nvPr>
            <p:ph type="sldNum" sz="quarter" idx="12"/>
          </p:nvPr>
        </p:nvSpPr>
        <p:spPr/>
        <p:txBody>
          <a:bodyPr/>
          <a:lstStyle/>
          <a:p>
            <a:fld id="{52890120-BBE2-4B43-AC95-98DB227245A6}" type="slidenum">
              <a:rPr lang="en-US" smtClean="0"/>
              <a:t>20</a:t>
            </a:fld>
            <a:endParaRPr lang="en-US"/>
          </a:p>
        </p:txBody>
      </p:sp>
      <p:graphicFrame>
        <p:nvGraphicFramePr>
          <p:cNvPr id="5" name="Chart 4"/>
          <p:cNvGraphicFramePr>
            <a:graphicFrameLocks/>
          </p:cNvGraphicFramePr>
          <p:nvPr>
            <p:extLst>
              <p:ext uri="{D42A27DB-BD31-4B8C-83A1-F6EECF244321}">
                <p14:modId xmlns:p14="http://schemas.microsoft.com/office/powerpoint/2010/main" val="932792008"/>
              </p:ext>
            </p:extLst>
          </p:nvPr>
        </p:nvGraphicFramePr>
        <p:xfrm>
          <a:off x="104172" y="937020"/>
          <a:ext cx="9039828" cy="40149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53296" y="4767263"/>
            <a:ext cx="6910086" cy="369332"/>
          </a:xfrm>
          <a:prstGeom prst="rect">
            <a:avLst/>
          </a:prstGeom>
          <a:noFill/>
        </p:spPr>
        <p:txBody>
          <a:bodyPr wrap="square" rtlCol="0">
            <a:spAutoFit/>
          </a:bodyPr>
          <a:lstStyle/>
          <a:p>
            <a:pPr algn="ctr"/>
            <a:r>
              <a:rPr lang="en-US" dirty="0" smtClean="0"/>
              <a:t>Interaction Length (days)</a:t>
            </a:r>
            <a:endParaRPr lang="en-US" dirty="0"/>
          </a:p>
        </p:txBody>
      </p:sp>
      <p:sp>
        <p:nvSpPr>
          <p:cNvPr id="7" name="Content Placeholder 2"/>
          <p:cNvSpPr>
            <a:spLocks noGrp="1"/>
          </p:cNvSpPr>
          <p:nvPr>
            <p:ph idx="1"/>
          </p:nvPr>
        </p:nvSpPr>
        <p:spPr>
          <a:xfrm>
            <a:off x="2050654" y="1081500"/>
            <a:ext cx="7002683" cy="2177170"/>
          </a:xfrm>
        </p:spPr>
        <p:txBody>
          <a:bodyPr>
            <a:normAutofit fontScale="85000" lnSpcReduction="20000"/>
          </a:bodyPr>
          <a:lstStyle/>
          <a:p>
            <a:r>
              <a:rPr lang="en-US" dirty="0" smtClean="0"/>
              <a:t>Researchers sent 220 messages </a:t>
            </a:r>
          </a:p>
          <a:p>
            <a:pPr marL="0" indent="0">
              <a:buNone/>
            </a:pPr>
            <a:endParaRPr lang="en-US" dirty="0"/>
          </a:p>
          <a:p>
            <a:r>
              <a:rPr lang="en-US" dirty="0" smtClean="0"/>
              <a:t>Sent two follow-up emails to each unresponsive contact</a:t>
            </a:r>
          </a:p>
          <a:p>
            <a:endParaRPr lang="en-US" dirty="0" smtClean="0"/>
          </a:p>
          <a:p>
            <a:r>
              <a:rPr lang="en-US" dirty="0" smtClean="0"/>
              <a:t>Most unresponsive companies also received a letter by regular mail</a:t>
            </a:r>
            <a:endParaRPr lang="en-US" dirty="0"/>
          </a:p>
          <a:p>
            <a:pPr marL="0" indent="0">
              <a:buNone/>
            </a:pPr>
            <a:endParaRPr lang="en-US" dirty="0" smtClean="0"/>
          </a:p>
          <a:p>
            <a:r>
              <a:rPr lang="en-US" dirty="0" smtClean="0"/>
              <a:t>Commitment of up to 8 months, only 20% of requests granted</a:t>
            </a:r>
            <a:endParaRPr lang="en-US" dirty="0"/>
          </a:p>
        </p:txBody>
      </p:sp>
    </p:spTree>
    <p:extLst>
      <p:ext uri="{BB962C8B-B14F-4D97-AF65-F5344CB8AC3E}">
        <p14:creationId xmlns:p14="http://schemas.microsoft.com/office/powerpoint/2010/main" val="19821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601" y="240086"/>
            <a:ext cx="7530194" cy="891540"/>
          </a:xfrm>
        </p:spPr>
        <p:txBody>
          <a:bodyPr>
            <a:normAutofit fontScale="90000"/>
          </a:bodyPr>
          <a:lstStyle/>
          <a:p>
            <a:r>
              <a:rPr lang="en-US" dirty="0" smtClean="0"/>
              <a:t>Response Classification: Results and Examples</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21</a:t>
            </a:fld>
            <a:endParaRPr lang="en-US"/>
          </a:p>
        </p:txBody>
      </p:sp>
      <p:sp>
        <p:nvSpPr>
          <p:cNvPr id="3" name="Rectangle 2"/>
          <p:cNvSpPr/>
          <p:nvPr/>
        </p:nvSpPr>
        <p:spPr>
          <a:xfrm>
            <a:off x="1260568" y="1498966"/>
            <a:ext cx="6740435" cy="1655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884600" y="1073721"/>
            <a:ext cx="5916250" cy="1177245"/>
          </a:xfrm>
          <a:prstGeom prst="rect">
            <a:avLst/>
          </a:prstGeom>
        </p:spPr>
        <p:txBody>
          <a:bodyPr wrap="square">
            <a:spAutoFit/>
          </a:bodyPr>
          <a:lstStyle/>
          <a:p>
            <a:pPr marL="257162" indent="-257162">
              <a:buFont typeface="Arial" charset="0"/>
              <a:buChar char="•"/>
            </a:pPr>
            <a:r>
              <a:rPr lang="en-US" sz="1650" b="1" dirty="0"/>
              <a:t>Granted</a:t>
            </a:r>
            <a:r>
              <a:rPr lang="en-US" sz="1350" dirty="0"/>
              <a:t>: explicitly granted the request</a:t>
            </a:r>
          </a:p>
          <a:p>
            <a:pPr marL="557185" lvl="1" indent="-214303">
              <a:buFont typeface="Arial" charset="0"/>
              <a:buChar char="•"/>
            </a:pPr>
            <a:r>
              <a:rPr lang="en-US" sz="1350" dirty="0"/>
              <a:t>“When investigating a vulnerability, please, only ever target your own accounts and products.”</a:t>
            </a:r>
          </a:p>
          <a:p>
            <a:pPr marL="557185" lvl="1" indent="-214303">
              <a:buFont typeface="Arial" charset="0"/>
              <a:buChar char="•"/>
            </a:pPr>
            <a:r>
              <a:rPr lang="en-US" sz="1350" dirty="0"/>
              <a:t>“If you guys are interested in buying a </a:t>
            </a:r>
            <a:r>
              <a:rPr lang="en-US" sz="1350" i="1" dirty="0"/>
              <a:t>targeted product </a:t>
            </a:r>
            <a:r>
              <a:rPr lang="en-US" sz="1350" dirty="0"/>
              <a:t>on a discounted price...”</a:t>
            </a:r>
          </a:p>
        </p:txBody>
      </p:sp>
      <p:graphicFrame>
        <p:nvGraphicFramePr>
          <p:cNvPr id="11" name="Chart 10"/>
          <p:cNvGraphicFramePr>
            <a:graphicFrameLocks/>
          </p:cNvGraphicFramePr>
          <p:nvPr>
            <p:extLst>
              <p:ext uri="{D42A27DB-BD31-4B8C-83A1-F6EECF244321}">
                <p14:modId xmlns:p14="http://schemas.microsoft.com/office/powerpoint/2010/main" val="1354231651"/>
              </p:ext>
            </p:extLst>
          </p:nvPr>
        </p:nvGraphicFramePr>
        <p:xfrm>
          <a:off x="567342" y="2454927"/>
          <a:ext cx="8013700" cy="258618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1260568" y="1192443"/>
            <a:ext cx="5916250" cy="1592744"/>
          </a:xfrm>
          <a:prstGeom prst="rect">
            <a:avLst/>
          </a:prstGeom>
        </p:spPr>
        <p:txBody>
          <a:bodyPr wrap="square">
            <a:spAutoFit/>
          </a:bodyPr>
          <a:lstStyle/>
          <a:p>
            <a:pPr marL="257162" indent="-257162">
              <a:buFont typeface="Arial" charset="0"/>
              <a:buChar char="•"/>
            </a:pPr>
            <a:r>
              <a:rPr lang="en-US" sz="1650" b="1" dirty="0"/>
              <a:t>Indeterminate</a:t>
            </a:r>
            <a:r>
              <a:rPr lang="en-US" sz="1350"/>
              <a:t>: </a:t>
            </a:r>
            <a:r>
              <a:rPr lang="en-US" sz="1350" smtClean="0"/>
              <a:t>the </a:t>
            </a:r>
            <a:r>
              <a:rPr lang="en-US" sz="1350" dirty="0"/>
              <a:t>conversation seemed to be productive, but then dropped off and we were unable to re-engage </a:t>
            </a:r>
          </a:p>
          <a:p>
            <a:pPr marL="557185" lvl="1" indent="-214303">
              <a:buFont typeface="Arial" charset="0"/>
              <a:buChar char="•"/>
            </a:pPr>
            <a:r>
              <a:rPr lang="en-US" sz="1350" i="1" dirty="0" smtClean="0"/>
              <a:t>“We </a:t>
            </a:r>
            <a:r>
              <a:rPr lang="en-US" sz="1350" i="1" dirty="0"/>
              <a:t>are always happy to work with security researchers. Let me know what I can do to help. I’ve included...our CTO on this, as well as...who runs our mobile group. The three of us are...responsible for security of Com- </a:t>
            </a:r>
            <a:r>
              <a:rPr lang="en-US" sz="1350" i="1" dirty="0" err="1"/>
              <a:t>pany’s</a:t>
            </a:r>
            <a:r>
              <a:rPr lang="en-US" sz="1350" i="1" dirty="0"/>
              <a:t> products. </a:t>
            </a:r>
            <a:r>
              <a:rPr lang="en-US" sz="1350" i="1" dirty="0" smtClean="0"/>
              <a:t>“</a:t>
            </a:r>
            <a:endParaRPr lang="en-US" sz="1350" i="1" dirty="0"/>
          </a:p>
          <a:p>
            <a:pPr marL="557185" lvl="1" indent="-214303">
              <a:buFont typeface="Arial" charset="0"/>
              <a:buChar char="•"/>
            </a:pPr>
            <a:endParaRPr lang="en-US" sz="1350" dirty="0"/>
          </a:p>
        </p:txBody>
      </p:sp>
      <p:sp>
        <p:nvSpPr>
          <p:cNvPr id="13" name="Rectangle 12"/>
          <p:cNvSpPr/>
          <p:nvPr/>
        </p:nvSpPr>
        <p:spPr>
          <a:xfrm>
            <a:off x="1826208" y="1094915"/>
            <a:ext cx="5916250" cy="761747"/>
          </a:xfrm>
          <a:prstGeom prst="rect">
            <a:avLst/>
          </a:prstGeom>
        </p:spPr>
        <p:txBody>
          <a:bodyPr wrap="square">
            <a:spAutoFit/>
          </a:bodyPr>
          <a:lstStyle/>
          <a:p>
            <a:pPr marL="257162" indent="-257162">
              <a:buFont typeface="Arial" charset="0"/>
              <a:buChar char="•"/>
            </a:pPr>
            <a:r>
              <a:rPr lang="en-US" sz="1650" b="1" dirty="0"/>
              <a:t>Unresponsive</a:t>
            </a:r>
          </a:p>
          <a:p>
            <a:pPr marL="600045" lvl="1" indent="-257162">
              <a:buFont typeface="Arial" charset="0"/>
              <a:buChar char="•"/>
            </a:pPr>
            <a:r>
              <a:rPr lang="en-US" sz="1350" dirty="0"/>
              <a:t>We did not hear back even after postal follow-up</a:t>
            </a:r>
          </a:p>
          <a:p>
            <a:pPr marL="557185" lvl="1" indent="-214303">
              <a:buFont typeface="Arial" charset="0"/>
              <a:buChar char="•"/>
            </a:pPr>
            <a:endParaRPr lang="en-US" sz="1350" dirty="0"/>
          </a:p>
        </p:txBody>
      </p:sp>
      <p:sp>
        <p:nvSpPr>
          <p:cNvPr id="16" name="Rectangle 15"/>
          <p:cNvSpPr/>
          <p:nvPr/>
        </p:nvSpPr>
        <p:spPr>
          <a:xfrm>
            <a:off x="1613266" y="1097993"/>
            <a:ext cx="5916250" cy="969496"/>
          </a:xfrm>
          <a:prstGeom prst="rect">
            <a:avLst/>
          </a:prstGeom>
        </p:spPr>
        <p:txBody>
          <a:bodyPr wrap="square">
            <a:spAutoFit/>
          </a:bodyPr>
          <a:lstStyle/>
          <a:p>
            <a:pPr marL="257162" indent="-257162">
              <a:buFont typeface="Arial" charset="0"/>
              <a:buChar char="•"/>
            </a:pPr>
            <a:r>
              <a:rPr lang="en-US" sz="1650" b="1" dirty="0"/>
              <a:t>Rejected</a:t>
            </a:r>
            <a:r>
              <a:rPr lang="en-US" sz="1350" dirty="0"/>
              <a:t>: explicit rejection of our request</a:t>
            </a:r>
          </a:p>
          <a:p>
            <a:pPr marL="557185" lvl="1" indent="-214303">
              <a:buFont typeface="Arial" charset="0"/>
              <a:buChar char="•"/>
            </a:pPr>
            <a:r>
              <a:rPr lang="en-US" sz="1350" dirty="0"/>
              <a:t>“After careful consideration, we have made the decision to decline your blanket request to waive the rights afforded to </a:t>
            </a:r>
            <a:r>
              <a:rPr lang="en-US" sz="1350" i="1" dirty="0"/>
              <a:t>Company </a:t>
            </a:r>
            <a:r>
              <a:rPr lang="en-US" sz="1350" dirty="0"/>
              <a:t>under the Digital Millennium Copyright Act.”</a:t>
            </a:r>
          </a:p>
        </p:txBody>
      </p:sp>
      <p:sp>
        <p:nvSpPr>
          <p:cNvPr id="6" name="Rectangle 5"/>
          <p:cNvSpPr/>
          <p:nvPr/>
        </p:nvSpPr>
        <p:spPr>
          <a:xfrm>
            <a:off x="1613266" y="2592729"/>
            <a:ext cx="6026025" cy="41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963120" y="2628789"/>
            <a:ext cx="4589546" cy="41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6723" y="2628789"/>
            <a:ext cx="3541853" cy="3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57950" y="2617214"/>
            <a:ext cx="1774289" cy="39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par>
                                <p:cTn id="7" presetID="37" presetClass="entr" presetSubtype="0" fill="hold" grpId="0" nodeType="withEffect">
                                  <p:stCondLst>
                                    <p:cond delay="0"/>
                                  </p:stCondLst>
                                  <p:childTnLst>
                                    <p:set>
                                      <p:cBhvr>
                                        <p:cTn id="8"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9" dur="1000"/>
                                        <p:tgtEl>
                                          <p:spTgt spid="11">
                                            <p:graphicEl>
                                              <a:chart seriesIdx="0" categoryIdx="-4" bldStep="series"/>
                                            </p:graphicEl>
                                          </p:spTgt>
                                        </p:tgtEl>
                                      </p:cBhvr>
                                    </p:animEffect>
                                    <p:anim calcmode="lin" valueType="num">
                                      <p:cBhvr>
                                        <p:cTn id="10" dur="1000" fill="hold"/>
                                        <p:tgtEl>
                                          <p:spTgt spid="11">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1" dur="900" decel="100000" fill="hold"/>
                                        <p:tgtEl>
                                          <p:spTgt spid="11">
                                            <p:graphicEl>
                                              <a:chart seriesIdx="0" categoryIdx="-4" bldStep="series"/>
                                            </p:graphicEl>
                                          </p:spTgt>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1">
                                            <p:graphicEl>
                                              <a:chart seriesIdx="0" categoryIdx="-4" bldStep="series"/>
                                            </p:graphicEl>
                                          </p:spTgt>
                                        </p:tgtEl>
                                        <p:attrNameLst>
                                          <p:attrName>ppt_y</p:attrName>
                                        </p:attrNameLst>
                                      </p:cBhvr>
                                      <p:tavLst>
                                        <p:tav tm="0">
                                          <p:val>
                                            <p:strVal val="#ppt_y-.03"/>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27" dur="1000"/>
                                        <p:tgtEl>
                                          <p:spTgt spid="11">
                                            <p:graphicEl>
                                              <a:chart seriesIdx="1" categoryIdx="-4" bldStep="series"/>
                                            </p:graphicEl>
                                          </p:spTgt>
                                        </p:tgtEl>
                                      </p:cBhvr>
                                    </p:animEffect>
                                    <p:anim calcmode="lin" valueType="num">
                                      <p:cBhvr>
                                        <p:cTn id="28" dur="1000" fill="hold"/>
                                        <p:tgtEl>
                                          <p:spTgt spid="11">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11">
                                            <p:graphicEl>
                                              <a:chart seriesIdx="1" categoryIdx="-4" bldStep="series"/>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
                                            <p:graphicEl>
                                              <a:chart seriesIdx="1" categoryIdx="-4" bldStep="series"/>
                                            </p:graphicEl>
                                          </p:spTgt>
                                        </p:tgtEl>
                                        <p:attrNameLst>
                                          <p:attrName>ppt_y</p:attrName>
                                        </p:attrNameLst>
                                      </p:cBhvr>
                                      <p:tavLst>
                                        <p:tav tm="0">
                                          <p:val>
                                            <p:strVal val="#ppt_y-.03"/>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3"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45" dur="1000"/>
                                        <p:tgtEl>
                                          <p:spTgt spid="11">
                                            <p:graphicEl>
                                              <a:chart seriesIdx="2" categoryIdx="-4" bldStep="series"/>
                                            </p:graphicEl>
                                          </p:spTgt>
                                        </p:tgtEl>
                                      </p:cBhvr>
                                    </p:animEffect>
                                    <p:anim calcmode="lin" valueType="num">
                                      <p:cBhvr>
                                        <p:cTn id="46" dur="1000" fill="hold"/>
                                        <p:tgtEl>
                                          <p:spTgt spid="11">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1">
                                            <p:graphicEl>
                                              <a:chart seriesIdx="2" categoryIdx="-4" bldStep="series"/>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1">
                                            <p:graphicEl>
                                              <a:chart seriesIdx="2" categoryIdx="-4" bldStep="series"/>
                                            </p:graphicEl>
                                          </p:spTgt>
                                        </p:tgtEl>
                                        <p:attrNameLst>
                                          <p:attrName>ppt_y</p:attrName>
                                        </p:attrNameLst>
                                      </p:cBhvr>
                                      <p:tavLst>
                                        <p:tav tm="0">
                                          <p:val>
                                            <p:strVal val="#ppt_y-.03"/>
                                          </p:val>
                                        </p:tav>
                                        <p:tav tm="100000">
                                          <p:val>
                                            <p:strVal val="#ppt_y"/>
                                          </p:val>
                                        </p:tav>
                                      </p:tavLst>
                                    </p:anim>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6"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xit" presetSubtype="0" fill="hold" grpId="5"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fade">
                                      <p:cBhvr>
                                        <p:cTn id="63" dur="1000"/>
                                        <p:tgtEl>
                                          <p:spTgt spid="11">
                                            <p:graphicEl>
                                              <a:chart seriesIdx="3" categoryIdx="-4" bldStep="series"/>
                                            </p:graphicEl>
                                          </p:spTgt>
                                        </p:tgtEl>
                                      </p:cBhvr>
                                    </p:animEffect>
                                    <p:anim calcmode="lin" valueType="num">
                                      <p:cBhvr>
                                        <p:cTn id="64" dur="1000" fill="hold"/>
                                        <p:tgtEl>
                                          <p:spTgt spid="11">
                                            <p:graphicEl>
                                              <a:chart seriesIdx="3" categoryIdx="-4" bldStep="series"/>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1">
                                            <p:graphicEl>
                                              <a:chart seriesIdx="3" categoryIdx="-4" bldStep="series"/>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graphicEl>
                                              <a:chart seriesIdx="3" categoryIdx="-4" bldStep="series"/>
                                            </p:graphicEl>
                                          </p:spTgt>
                                        </p:tgtEl>
                                        <p:attrNameLst>
                                          <p:attrName>ppt_y</p:attrName>
                                        </p:attrNameLst>
                                      </p:cBhvr>
                                      <p:tavLst>
                                        <p:tav tm="0">
                                          <p:val>
                                            <p:strVal val="#ppt_y-.03"/>
                                          </p:val>
                                        </p:tav>
                                        <p:tav tm="100000">
                                          <p:val>
                                            <p:strVal val="#ppt_y"/>
                                          </p:val>
                                        </p:tav>
                                      </p:tavLst>
                                    </p:anim>
                                  </p:childTnLst>
                                </p:cTn>
                              </p:par>
                              <p:par>
                                <p:cTn id="67" presetID="1" presetClass="exit" presetSubtype="0" fill="hold" grpId="4" nodeType="withEffect">
                                  <p:stCondLst>
                                    <p:cond delay="0"/>
                                  </p:stCondLst>
                                  <p:childTnLst>
                                    <p:set>
                                      <p:cBhvr>
                                        <p:cTn id="68" dur="1" fill="hold">
                                          <p:stCondLst>
                                            <p:cond delay="0"/>
                                          </p:stCondLst>
                                        </p:cTn>
                                        <p:tgtEl>
                                          <p:spTgt spid="15"/>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xit"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7"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xit" presetSubtype="0" fill="hold" grpId="8" nodeType="withEffect">
                                  <p:stCondLst>
                                    <p:cond delay="0"/>
                                  </p:stCondLst>
                                  <p:childTnLst>
                                    <p:set>
                                      <p:cBhvr>
                                        <p:cTn id="7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Graphic spid="11" grpId="0">
        <p:bldSub>
          <a:bldChart bld="series"/>
        </p:bldSub>
      </p:bldGraphic>
      <p:bldP spid="12" grpId="0"/>
      <p:bldP spid="12" grpId="1"/>
      <p:bldP spid="13" grpId="0"/>
      <p:bldP spid="13" grpId="1"/>
      <p:bldP spid="16" grpId="0"/>
      <p:bldP spid="6" grpId="0" animBg="1"/>
      <p:bldP spid="14" grpId="1" animBg="1"/>
      <p:bldP spid="14" grpId="2" animBg="1"/>
      <p:bldP spid="15" grpId="3" animBg="1"/>
      <p:bldP spid="15" grpId="4" animBg="1"/>
      <p:bldP spid="15" grpId="5" animBg="1"/>
      <p:bldP spid="17" grpId="0" animBg="1"/>
      <p:bldP spid="17" grpId="6" animBg="1"/>
      <p:bldP spid="17" grpId="7" animBg="1"/>
      <p:bldP spid="17" grpId="8"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71" y="240086"/>
            <a:ext cx="6933234" cy="891540"/>
          </a:xfrm>
        </p:spPr>
        <p:txBody>
          <a:bodyPr>
            <a:normAutofit fontScale="90000"/>
          </a:bodyPr>
          <a:lstStyle/>
          <a:p>
            <a:r>
              <a:rPr lang="en-US" dirty="0" smtClean="0"/>
              <a:t>Affiliation of Researcher Affects Response</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22</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554185836"/>
              </p:ext>
            </p:extLst>
          </p:nvPr>
        </p:nvGraphicFramePr>
        <p:xfrm>
          <a:off x="450937" y="1151659"/>
          <a:ext cx="7916449" cy="3708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24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Authorization Study Summary</a:t>
            </a:r>
            <a:endParaRPr lang="en-US" dirty="0"/>
          </a:p>
        </p:txBody>
      </p:sp>
      <p:sp>
        <p:nvSpPr>
          <p:cNvPr id="3" name="Content Placeholder 2"/>
          <p:cNvSpPr>
            <a:spLocks noGrp="1"/>
          </p:cNvSpPr>
          <p:nvPr>
            <p:ph idx="1"/>
          </p:nvPr>
        </p:nvSpPr>
        <p:spPr>
          <a:xfrm>
            <a:off x="628650" y="1160873"/>
            <a:ext cx="7886700" cy="3263504"/>
          </a:xfrm>
        </p:spPr>
        <p:txBody>
          <a:bodyPr/>
          <a:lstStyle/>
          <a:p>
            <a:endParaRPr lang="en-US" dirty="0" smtClean="0"/>
          </a:p>
          <a:p>
            <a:r>
              <a:rPr lang="en-US" dirty="0" smtClean="0"/>
              <a:t>40% of companies engaged with the request</a:t>
            </a:r>
          </a:p>
          <a:p>
            <a:endParaRPr lang="en-US" dirty="0"/>
          </a:p>
          <a:p>
            <a:r>
              <a:rPr lang="en-US" dirty="0" smtClean="0"/>
              <a:t>Only a fifth of companies explicitly grant permission</a:t>
            </a:r>
          </a:p>
          <a:p>
            <a:endParaRPr lang="en-US" dirty="0"/>
          </a:p>
          <a:p>
            <a:r>
              <a:rPr lang="en-US" dirty="0"/>
              <a:t>Academics are more likely to receive a response </a:t>
            </a:r>
            <a:r>
              <a:rPr lang="en-US" b="1" i="1" dirty="0"/>
              <a:t>and</a:t>
            </a:r>
            <a:r>
              <a:rPr lang="en-US" dirty="0"/>
              <a:t> get permission</a:t>
            </a:r>
          </a:p>
          <a:p>
            <a:endParaRPr lang="en-US" dirty="0"/>
          </a:p>
          <a:p>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23</a:t>
            </a:fld>
            <a:endParaRPr lang="en-US"/>
          </a:p>
        </p:txBody>
      </p:sp>
    </p:spTree>
    <p:extLst>
      <p:ext uri="{BB962C8B-B14F-4D97-AF65-F5344CB8AC3E}">
        <p14:creationId xmlns:p14="http://schemas.microsoft.com/office/powerpoint/2010/main" val="3901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962" y="1881474"/>
            <a:ext cx="1452174" cy="1273628"/>
          </a:xfrm>
          <a:prstGeom prst="rect">
            <a:avLst/>
          </a:prstGeom>
        </p:spPr>
      </p:pic>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813391" y="1642260"/>
            <a:ext cx="6827356" cy="3791495"/>
          </a:xfrm>
        </p:spPr>
        <p:txBody>
          <a:bodyPr>
            <a:normAutofit/>
          </a:bodyPr>
          <a:lstStyle/>
          <a:p>
            <a:endParaRPr lang="en-US" sz="1800" dirty="0"/>
          </a:p>
          <a:p>
            <a:pPr marL="0" indent="0">
              <a:buNone/>
            </a:pPr>
            <a:r>
              <a:rPr lang="en-US" sz="1800" i="1" dirty="0"/>
              <a:t>“The DMCA Chills Free Expression and Scientific Research</a:t>
            </a:r>
            <a:r>
              <a:rPr lang="en-US" sz="1800" i="1" dirty="0" smtClean="0"/>
              <a:t>”</a:t>
            </a:r>
          </a:p>
          <a:p>
            <a:pPr marL="0" indent="0">
              <a:buNone/>
            </a:pPr>
            <a:endParaRPr lang="en-US" sz="1800" i="1" dirty="0" smtClean="0"/>
          </a:p>
          <a:p>
            <a:r>
              <a:rPr lang="en-US" sz="1800" dirty="0"/>
              <a:t>25% </a:t>
            </a:r>
            <a:r>
              <a:rPr lang="en-US" sz="1800" b="1" i="1" dirty="0"/>
              <a:t>strongly agree</a:t>
            </a:r>
            <a:r>
              <a:rPr lang="en-US" sz="1800" dirty="0"/>
              <a:t>: legal challenges are impediment to </a:t>
            </a:r>
            <a:r>
              <a:rPr lang="en-US" sz="1800" dirty="0" smtClean="0"/>
              <a:t>research</a:t>
            </a:r>
          </a:p>
          <a:p>
            <a:pPr marL="0" indent="0">
              <a:buNone/>
            </a:pPr>
            <a:endParaRPr lang="en-US" sz="1800" i="1" dirty="0"/>
          </a:p>
          <a:p>
            <a:r>
              <a:rPr lang="en-US" sz="1800" dirty="0" smtClean="0"/>
              <a:t>26</a:t>
            </a:r>
            <a:r>
              <a:rPr lang="en-US" sz="1800" dirty="0"/>
              <a:t>% of respondents have modified a project as a consequence of </a:t>
            </a:r>
            <a:r>
              <a:rPr lang="en-US" sz="1800" dirty="0" smtClean="0"/>
              <a:t>fear</a:t>
            </a:r>
            <a:endParaRPr lang="en-US" sz="1800" dirty="0"/>
          </a:p>
          <a:p>
            <a:pPr marL="0" indent="0">
              <a:buNone/>
            </a:pPr>
            <a:endParaRPr lang="en-US" sz="1800" i="1" dirty="0" smtClean="0"/>
          </a:p>
          <a:p>
            <a:pPr marL="0" indent="0">
              <a:buNone/>
            </a:pPr>
            <a:endParaRPr lang="en-US" sz="1800" i="1" dirty="0"/>
          </a:p>
        </p:txBody>
      </p:sp>
      <p:sp>
        <p:nvSpPr>
          <p:cNvPr id="4" name="Slide Number Placeholder 3"/>
          <p:cNvSpPr>
            <a:spLocks noGrp="1"/>
          </p:cNvSpPr>
          <p:nvPr>
            <p:ph type="sldNum" sz="quarter" idx="12"/>
          </p:nvPr>
        </p:nvSpPr>
        <p:spPr/>
        <p:txBody>
          <a:bodyPr/>
          <a:lstStyle/>
          <a:p>
            <a:fld id="{52890120-BBE2-4B43-AC95-98DB227245A6}" type="slidenum">
              <a:rPr lang="en-US" smtClean="0"/>
              <a:t>24</a:t>
            </a:fld>
            <a:endParaRPr lang="en-US" dirty="0"/>
          </a:p>
        </p:txBody>
      </p:sp>
    </p:spTree>
    <p:extLst>
      <p:ext uri="{BB962C8B-B14F-4D97-AF65-F5344CB8AC3E}">
        <p14:creationId xmlns:p14="http://schemas.microsoft.com/office/powerpoint/2010/main" val="8210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797238" y="998790"/>
            <a:ext cx="6827356" cy="3791495"/>
          </a:xfrm>
        </p:spPr>
        <p:txBody>
          <a:bodyPr>
            <a:normAutofit/>
          </a:bodyPr>
          <a:lstStyle/>
          <a:p>
            <a:pPr marL="0" indent="0">
              <a:buNone/>
            </a:pPr>
            <a:endParaRPr lang="en-US" sz="2000" i="1" dirty="0" smtClean="0"/>
          </a:p>
          <a:p>
            <a:pPr marL="0" indent="0">
              <a:buNone/>
            </a:pPr>
            <a:r>
              <a:rPr lang="en-US" sz="2000" i="1" dirty="0" smtClean="0"/>
              <a:t>“… software companies </a:t>
            </a:r>
            <a:r>
              <a:rPr lang="en-US" sz="2000" i="1" dirty="0"/>
              <a:t>already have in place carefully tailored processes </a:t>
            </a:r>
            <a:r>
              <a:rPr lang="en-US" sz="2000" i="1" dirty="0" smtClean="0"/>
              <a:t>for working </a:t>
            </a:r>
            <a:r>
              <a:rPr lang="en-US" sz="2000" i="1" dirty="0"/>
              <a:t>with independent </a:t>
            </a:r>
            <a:r>
              <a:rPr lang="en-US" sz="2000" i="1" dirty="0" smtClean="0"/>
              <a:t>researchers”</a:t>
            </a:r>
          </a:p>
          <a:p>
            <a:r>
              <a:rPr lang="en-US" sz="2000" dirty="0" smtClean="0"/>
              <a:t>Only 20% of </a:t>
            </a:r>
            <a:r>
              <a:rPr lang="en-US" sz="2000" dirty="0"/>
              <a:t>companies contacted </a:t>
            </a:r>
            <a:r>
              <a:rPr lang="en-US" sz="2000" dirty="0" smtClean="0"/>
              <a:t>were willing and able </a:t>
            </a:r>
            <a:r>
              <a:rPr lang="en-US" sz="2000" dirty="0"/>
              <a:t>to authorize third-party vulnerability </a:t>
            </a:r>
            <a:r>
              <a:rPr lang="en-US" sz="2000" dirty="0" smtClean="0"/>
              <a:t>research</a:t>
            </a:r>
          </a:p>
          <a:p>
            <a:endParaRPr lang="en-US" sz="2000" i="1" dirty="0"/>
          </a:p>
          <a:p>
            <a:endParaRPr lang="en-US" sz="2000" i="1" dirty="0" smtClean="0"/>
          </a:p>
          <a:p>
            <a:pPr marL="0" indent="0">
              <a:buNone/>
            </a:pPr>
            <a:r>
              <a:rPr lang="en-US" sz="2000" i="1" dirty="0" smtClean="0"/>
              <a:t>“… very </a:t>
            </a:r>
            <a:r>
              <a:rPr lang="en-US" sz="2000" i="1" dirty="0"/>
              <a:t>little in the record to demonstrate that researchers </a:t>
            </a:r>
            <a:r>
              <a:rPr lang="en-US" sz="2000" i="1" dirty="0" smtClean="0"/>
              <a:t>are currently </a:t>
            </a:r>
            <a:r>
              <a:rPr lang="en-US" sz="2000" i="1" dirty="0"/>
              <a:t>declining to engage in good faith security </a:t>
            </a:r>
            <a:r>
              <a:rPr lang="en-US" sz="2000" i="1" dirty="0" smtClean="0"/>
              <a:t>testing”</a:t>
            </a:r>
          </a:p>
          <a:p>
            <a:r>
              <a:rPr lang="en-US" sz="2000" dirty="0"/>
              <a:t>58% of respondents who modified/canceled a project because of fear of legal </a:t>
            </a:r>
            <a:r>
              <a:rPr lang="en-US" sz="2000" dirty="0" smtClean="0"/>
              <a:t>action </a:t>
            </a:r>
            <a:r>
              <a:rPr lang="en-US" sz="2000" dirty="0"/>
              <a:t>h</a:t>
            </a:r>
            <a:r>
              <a:rPr lang="en-US" sz="2000" dirty="0" smtClean="0"/>
              <a:t>ave </a:t>
            </a:r>
            <a:r>
              <a:rPr lang="en-US" sz="2000" dirty="0"/>
              <a:t>never been threatened</a:t>
            </a:r>
          </a:p>
          <a:p>
            <a:pPr marL="0" indent="0">
              <a:buNone/>
            </a:pPr>
            <a:endParaRPr lang="en-US" sz="2000" i="1" dirty="0" smtClean="0"/>
          </a:p>
          <a:p>
            <a:pPr marL="0" indent="0">
              <a:buNone/>
            </a:pPr>
            <a:endParaRPr lang="en-US" sz="2000" i="1" dirty="0" smtClean="0"/>
          </a:p>
          <a:p>
            <a:pPr marL="0" indent="0">
              <a:buNone/>
            </a:pPr>
            <a:endParaRPr lang="en-US" sz="2000" i="1" dirty="0"/>
          </a:p>
        </p:txBody>
      </p:sp>
      <p:sp>
        <p:nvSpPr>
          <p:cNvPr id="4" name="Slide Number Placeholder 3"/>
          <p:cNvSpPr>
            <a:spLocks noGrp="1"/>
          </p:cNvSpPr>
          <p:nvPr>
            <p:ph type="sldNum" sz="quarter" idx="12"/>
          </p:nvPr>
        </p:nvSpPr>
        <p:spPr/>
        <p:txBody>
          <a:bodyPr/>
          <a:lstStyle/>
          <a:p>
            <a:fld id="{52890120-BBE2-4B43-AC95-98DB227245A6}" type="slidenum">
              <a:rPr lang="en-US" smtClean="0"/>
              <a:t>25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82" y="2305182"/>
            <a:ext cx="959560" cy="1011428"/>
          </a:xfrm>
          <a:prstGeom prst="rect">
            <a:avLst/>
          </a:prstGeom>
        </p:spPr>
      </p:pic>
    </p:spTree>
    <p:extLst>
      <p:ext uri="{BB962C8B-B14F-4D97-AF65-F5344CB8AC3E}">
        <p14:creationId xmlns:p14="http://schemas.microsoft.com/office/powerpoint/2010/main" val="171955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8097"/>
            <a:ext cx="7886700" cy="994172"/>
          </a:xfrm>
        </p:spPr>
        <p:txBody>
          <a:bodyPr/>
          <a:lstStyle/>
          <a:p>
            <a:r>
              <a:rPr lang="en-US" dirty="0" smtClean="0"/>
              <a:t>Conclusion</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26</a:t>
            </a:fld>
            <a:endParaRPr lang="en-US"/>
          </a:p>
        </p:txBody>
      </p:sp>
      <p:sp>
        <p:nvSpPr>
          <p:cNvPr id="6" name="Content Placeholder 2"/>
          <p:cNvSpPr>
            <a:spLocks noGrp="1"/>
          </p:cNvSpPr>
          <p:nvPr>
            <p:ph idx="1"/>
          </p:nvPr>
        </p:nvSpPr>
        <p:spPr>
          <a:xfrm>
            <a:off x="416690" y="1082825"/>
            <a:ext cx="7083705" cy="1787697"/>
          </a:xfrm>
        </p:spPr>
        <p:txBody>
          <a:bodyPr>
            <a:normAutofit/>
          </a:bodyPr>
          <a:lstStyle/>
          <a:p>
            <a:r>
              <a:rPr lang="en-US" sz="2400" dirty="0"/>
              <a:t>Legal </a:t>
            </a:r>
            <a:r>
              <a:rPr lang="en-US" sz="2400" dirty="0" smtClean="0"/>
              <a:t>risks (perception and </a:t>
            </a:r>
            <a:r>
              <a:rPr lang="en-US" sz="2400" dirty="0"/>
              <a:t>reality) </a:t>
            </a:r>
            <a:r>
              <a:rPr lang="en-US" sz="2400" dirty="0" smtClean="0"/>
              <a:t>remain a concern for the </a:t>
            </a:r>
            <a:r>
              <a:rPr lang="en-US" sz="2400" dirty="0"/>
              <a:t>security research community</a:t>
            </a:r>
            <a:r>
              <a:rPr lang="en-US" sz="2400" dirty="0" smtClean="0"/>
              <a:t>.</a:t>
            </a:r>
            <a:endParaRPr lang="en-US" sz="2400" dirty="0"/>
          </a:p>
          <a:p>
            <a:r>
              <a:rPr lang="en-US" sz="2400" dirty="0" smtClean="0"/>
              <a:t>These </a:t>
            </a:r>
            <a:r>
              <a:rPr lang="en-US" sz="2400" dirty="0"/>
              <a:t>risks may disproportionately </a:t>
            </a:r>
            <a:r>
              <a:rPr lang="en-US" sz="2400" dirty="0" smtClean="0"/>
              <a:t>affect </a:t>
            </a:r>
            <a:r>
              <a:rPr lang="en-US" sz="2400" dirty="0"/>
              <a:t>the experience of </a:t>
            </a:r>
            <a:r>
              <a:rPr lang="en-US" sz="2400" dirty="0" smtClean="0"/>
              <a:t>non-academics. </a:t>
            </a:r>
            <a:endParaRPr lang="en-US" sz="2400" dirty="0"/>
          </a:p>
          <a:p>
            <a:endParaRPr lang="en-US" sz="1600" dirty="0"/>
          </a:p>
        </p:txBody>
      </p:sp>
      <p:sp>
        <p:nvSpPr>
          <p:cNvPr id="5" name="Title 1"/>
          <p:cNvSpPr txBox="1">
            <a:spLocks/>
          </p:cNvSpPr>
          <p:nvPr/>
        </p:nvSpPr>
        <p:spPr>
          <a:xfrm>
            <a:off x="4433104" y="2489171"/>
            <a:ext cx="6134582" cy="89154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dirty="0" smtClean="0"/>
              <a:t>Volunteer researchers: thank you!</a:t>
            </a:r>
            <a:endParaRPr lang="en-US" sz="2400" dirty="0"/>
          </a:p>
        </p:txBody>
      </p:sp>
      <p:sp>
        <p:nvSpPr>
          <p:cNvPr id="7" name="Title 1"/>
          <p:cNvSpPr txBox="1">
            <a:spLocks/>
          </p:cNvSpPr>
          <p:nvPr/>
        </p:nvSpPr>
        <p:spPr>
          <a:xfrm>
            <a:off x="524479" y="2453329"/>
            <a:ext cx="5430612" cy="2173063"/>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r>
              <a:rPr lang="en-US" dirty="0" smtClean="0">
                <a:hlinkClick r:id="rId3"/>
              </a:rPr>
              <a:t>cseweb.ucsd.edu/~agamerog</a:t>
            </a:r>
            <a:r>
              <a:rPr lang="en-US" dirty="0" smtClean="0"/>
              <a:t/>
            </a:r>
            <a:br>
              <a:rPr lang="en-US" dirty="0" smtClean="0"/>
            </a:br>
            <a:r>
              <a:rPr lang="en-US" dirty="0" smtClean="0"/>
              <a:t/>
            </a:r>
            <a:br>
              <a:rPr lang="en-US" dirty="0" smtClean="0"/>
            </a:br>
            <a:r>
              <a:rPr lang="en-US" dirty="0" smtClean="0">
                <a:hlinkClick r:id="rId4"/>
              </a:rPr>
              <a:t>evidencebasedsecurity.org</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300" y="4556123"/>
            <a:ext cx="2336277" cy="43705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4876" y="3845429"/>
            <a:ext cx="1698171" cy="484244"/>
          </a:xfrm>
          <a:prstGeom prst="rect">
            <a:avLst/>
          </a:prstGeom>
        </p:spPr>
      </p:pic>
      <p:pic>
        <p:nvPicPr>
          <p:cNvPr id="10" name="Picture 9"/>
          <p:cNvPicPr>
            <a:picLocks noChangeAspect="1"/>
          </p:cNvPicPr>
          <p:nvPr/>
        </p:nvPicPr>
        <p:blipFill>
          <a:blip r:embed="rId7"/>
          <a:stretch>
            <a:fillRect/>
          </a:stretch>
        </p:blipFill>
        <p:spPr>
          <a:xfrm>
            <a:off x="5765827" y="3747816"/>
            <a:ext cx="679470" cy="679470"/>
          </a:xfrm>
          <a:prstGeom prst="rect">
            <a:avLst/>
          </a:prstGeom>
        </p:spPr>
      </p:pic>
    </p:spTree>
    <p:extLst>
      <p:ext uri="{BB962C8B-B14F-4D97-AF65-F5344CB8AC3E}">
        <p14:creationId xmlns:p14="http://schemas.microsoft.com/office/powerpoint/2010/main" val="41908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536" y="1978534"/>
            <a:ext cx="4453316" cy="891540"/>
          </a:xfrm>
        </p:spPr>
        <p:txBody>
          <a:bodyPr/>
          <a:lstStyle/>
          <a:p>
            <a:r>
              <a:rPr lang="en-US" dirty="0" smtClean="0"/>
              <a:t>Backup slides</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27</a:t>
            </a:fld>
            <a:endParaRPr lang="en-US"/>
          </a:p>
        </p:txBody>
      </p:sp>
    </p:spTree>
    <p:extLst>
      <p:ext uri="{BB962C8B-B14F-4D97-AF65-F5344CB8AC3E}">
        <p14:creationId xmlns:p14="http://schemas.microsoft.com/office/powerpoint/2010/main" val="1008661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5829304" y="1602813"/>
            <a:ext cx="2045153" cy="1145286"/>
          </a:xfrm>
          <a:prstGeom prst="rect">
            <a:avLst/>
          </a:prstGeom>
        </p:spPr>
      </p:pic>
      <p:sp>
        <p:nvSpPr>
          <p:cNvPr id="2" name="Title 1"/>
          <p:cNvSpPr>
            <a:spLocks noGrp="1"/>
          </p:cNvSpPr>
          <p:nvPr>
            <p:ph type="title"/>
          </p:nvPr>
        </p:nvSpPr>
        <p:spPr>
          <a:xfrm>
            <a:off x="2347534" y="168348"/>
            <a:ext cx="4453316" cy="891540"/>
          </a:xfrm>
        </p:spPr>
        <p:txBody>
          <a:bodyPr>
            <a:normAutofit fontScale="90000"/>
          </a:bodyPr>
          <a:lstStyle/>
          <a:p>
            <a:r>
              <a:rPr lang="en-US" dirty="0" smtClean="0"/>
              <a:t>Why were companies more responsive and nicer to academics?</a:t>
            </a:r>
            <a:endParaRPr lang="en-US" dirty="0"/>
          </a:p>
        </p:txBody>
      </p:sp>
      <p:sp>
        <p:nvSpPr>
          <p:cNvPr id="3" name="Content Placeholder 2"/>
          <p:cNvSpPr>
            <a:spLocks noGrp="1"/>
          </p:cNvSpPr>
          <p:nvPr>
            <p:ph idx="1"/>
          </p:nvPr>
        </p:nvSpPr>
        <p:spPr>
          <a:xfrm>
            <a:off x="1257304" y="1175661"/>
            <a:ext cx="6743699" cy="3762103"/>
          </a:xfrm>
        </p:spPr>
        <p:txBody>
          <a:bodyPr>
            <a:noAutofit/>
          </a:bodyPr>
          <a:lstStyle/>
          <a:p>
            <a:r>
              <a:rPr lang="en-US" sz="1800" dirty="0"/>
              <a:t>Perception: academics more amenable to coordinated disclosure</a:t>
            </a:r>
          </a:p>
          <a:p>
            <a:endParaRPr lang="en-US" sz="1800" dirty="0"/>
          </a:p>
          <a:p>
            <a:r>
              <a:rPr lang="en-US" sz="1800" dirty="0"/>
              <a:t>Legal resources: backing of university legal counsel</a:t>
            </a:r>
          </a:p>
          <a:p>
            <a:endParaRPr lang="en-US" sz="1800" dirty="0"/>
          </a:p>
          <a:p>
            <a:r>
              <a:rPr lang="en-US" sz="1800" dirty="0"/>
              <a:t>Worse “optics” of rejecting academic requests</a:t>
            </a:r>
          </a:p>
          <a:p>
            <a:endParaRPr lang="en-US" sz="1800" dirty="0"/>
          </a:p>
          <a:p>
            <a:r>
              <a:rPr lang="en-US" sz="1800" dirty="0"/>
              <a:t>Recruiting</a:t>
            </a:r>
          </a:p>
          <a:p>
            <a:pPr marL="0" indent="0">
              <a:buNone/>
            </a:pPr>
            <a:r>
              <a:rPr lang="en-US" sz="1800" dirty="0"/>
              <a:t>“We are going to take one or two interns next summer in the product security group at </a:t>
            </a:r>
            <a:r>
              <a:rPr lang="en-US" sz="1800" i="1" dirty="0"/>
              <a:t>Company</a:t>
            </a:r>
            <a:r>
              <a:rPr lang="en-US" sz="1800" dirty="0"/>
              <a:t>. </a:t>
            </a:r>
            <a:r>
              <a:rPr lang="en-US" sz="1500" dirty="0"/>
              <a:t>I was wondering if any of your students would be interested.”</a:t>
            </a:r>
          </a:p>
          <a:p>
            <a:pPr lvl="1"/>
            <a:endParaRPr lang="en-US" sz="1500" dirty="0"/>
          </a:p>
        </p:txBody>
      </p:sp>
      <p:sp>
        <p:nvSpPr>
          <p:cNvPr id="4" name="Slide Number Placeholder 3"/>
          <p:cNvSpPr>
            <a:spLocks noGrp="1"/>
          </p:cNvSpPr>
          <p:nvPr>
            <p:ph type="sldNum" sz="quarter" idx="12"/>
          </p:nvPr>
        </p:nvSpPr>
        <p:spPr/>
        <p:txBody>
          <a:bodyPr/>
          <a:lstStyle/>
          <a:p>
            <a:fld id="{52890120-BBE2-4B43-AC95-98DB227245A6}" type="slidenum">
              <a:rPr lang="en-US" smtClean="0"/>
              <a:t>28</a:t>
            </a:fld>
            <a:endParaRPr lang="en-US"/>
          </a:p>
        </p:txBody>
      </p:sp>
    </p:spTree>
    <p:extLst>
      <p:ext uri="{BB962C8B-B14F-4D97-AF65-F5344CB8AC3E}">
        <p14:creationId xmlns:p14="http://schemas.microsoft.com/office/powerpoint/2010/main" val="10653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534" y="396947"/>
            <a:ext cx="4453316" cy="891540"/>
          </a:xfrm>
        </p:spPr>
        <p:txBody>
          <a:bodyPr>
            <a:normAutofit fontScale="90000"/>
          </a:bodyPr>
          <a:lstStyle/>
          <a:p>
            <a:r>
              <a:rPr lang="en-US" dirty="0" smtClean="0"/>
              <a:t>Company, Contact and product selection</a:t>
            </a:r>
            <a:endParaRPr lang="en-US" dirty="0"/>
          </a:p>
        </p:txBody>
      </p:sp>
      <p:sp>
        <p:nvSpPr>
          <p:cNvPr id="3" name="Content Placeholder 2"/>
          <p:cNvSpPr>
            <a:spLocks noGrp="1"/>
          </p:cNvSpPr>
          <p:nvPr>
            <p:ph idx="1"/>
          </p:nvPr>
        </p:nvSpPr>
        <p:spPr/>
        <p:txBody>
          <a:bodyPr/>
          <a:lstStyle/>
          <a:p>
            <a:r>
              <a:rPr lang="en-US" dirty="0" smtClean="0"/>
              <a:t>Companies: Fortune 1000, Large retailers, stock indices, press lists, Y </a:t>
            </a:r>
            <a:r>
              <a:rPr lang="en-US" dirty="0" err="1" smtClean="0"/>
              <a:t>Combinator</a:t>
            </a:r>
            <a:endParaRPr lang="en-US" dirty="0" smtClean="0"/>
          </a:p>
          <a:p>
            <a:r>
              <a:rPr lang="en-US" dirty="0" smtClean="0"/>
              <a:t>Products: most reviewed items on </a:t>
            </a:r>
            <a:r>
              <a:rPr lang="en-US" dirty="0" err="1" smtClean="0"/>
              <a:t>amazon.com</a:t>
            </a:r>
            <a:r>
              <a:rPr lang="en-US" dirty="0" smtClean="0"/>
              <a:t>, (in limited cases) press lists</a:t>
            </a:r>
          </a:p>
          <a:p>
            <a:r>
              <a:rPr lang="en-US" dirty="0" smtClean="0"/>
              <a:t>Contact employees: LinkedIn filtered to U.S. Employees, prioritizing senior technical managers.  Addresses verified using free tools or probe messages.</a:t>
            </a:r>
          </a:p>
          <a:p>
            <a:r>
              <a:rPr lang="en-US" dirty="0" smtClean="0"/>
              <a:t>Mail contacts: chief legal officer or general counsel.</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29</a:t>
            </a:fld>
            <a:endParaRPr lang="en-US"/>
          </a:p>
        </p:txBody>
      </p:sp>
    </p:spTree>
    <p:extLst>
      <p:ext uri="{BB962C8B-B14F-4D97-AF65-F5344CB8AC3E}">
        <p14:creationId xmlns:p14="http://schemas.microsoft.com/office/powerpoint/2010/main" val="134082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890120-BBE2-4B43-AC95-98DB227245A6}"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72" y="2782037"/>
            <a:ext cx="4469655" cy="154685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9323"/>
          <a:stretch/>
        </p:blipFill>
        <p:spPr>
          <a:xfrm>
            <a:off x="515732" y="627768"/>
            <a:ext cx="4407408" cy="17645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301" y="2343662"/>
            <a:ext cx="3717638" cy="2483610"/>
          </a:xfrm>
          <a:prstGeom prst="rect">
            <a:avLst/>
          </a:prstGeom>
        </p:spPr>
      </p:pic>
      <p:pic>
        <p:nvPicPr>
          <p:cNvPr id="2" name="Picture 1" descr="Screen Shot 2017-11-01 at 12.14.1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301" y="596464"/>
            <a:ext cx="3955566" cy="1391597"/>
          </a:xfrm>
          <a:prstGeom prst="rect">
            <a:avLst/>
          </a:prstGeom>
        </p:spPr>
      </p:pic>
    </p:spTree>
    <p:extLst>
      <p:ext uri="{BB962C8B-B14F-4D97-AF65-F5344CB8AC3E}">
        <p14:creationId xmlns:p14="http://schemas.microsoft.com/office/powerpoint/2010/main" val="877896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they thought about this before.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690" y="1682518"/>
            <a:ext cx="4086020" cy="3355985"/>
          </a:xfrm>
        </p:spPr>
      </p:pic>
      <p:sp>
        <p:nvSpPr>
          <p:cNvPr id="4" name="Slide Number Placeholder 3"/>
          <p:cNvSpPr>
            <a:spLocks noGrp="1"/>
          </p:cNvSpPr>
          <p:nvPr>
            <p:ph type="sldNum" sz="quarter" idx="12"/>
          </p:nvPr>
        </p:nvSpPr>
        <p:spPr/>
        <p:txBody>
          <a:bodyPr/>
          <a:lstStyle/>
          <a:p>
            <a:fld id="{52890120-BBE2-4B43-AC95-98DB227245A6}" type="slidenum">
              <a:rPr lang="en-US" smtClean="0"/>
              <a:t>30</a:t>
            </a:fld>
            <a:endParaRPr lang="en-US"/>
          </a:p>
        </p:txBody>
      </p:sp>
    </p:spTree>
    <p:extLst>
      <p:ext uri="{BB962C8B-B14F-4D97-AF65-F5344CB8AC3E}">
        <p14:creationId xmlns:p14="http://schemas.microsoft.com/office/powerpoint/2010/main" val="1901357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520"/>
            <a:ext cx="7886700" cy="994172"/>
          </a:xfrm>
        </p:spPr>
        <p:txBody>
          <a:bodyPr/>
          <a:lstStyle/>
          <a:p>
            <a:r>
              <a:rPr lang="en-US" dirty="0" smtClean="0"/>
              <a:t>Product Categories</a:t>
            </a:r>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31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664841237"/>
              </p:ext>
            </p:extLst>
          </p:nvPr>
        </p:nvGraphicFramePr>
        <p:xfrm>
          <a:off x="1669233" y="1113238"/>
          <a:ext cx="5050972" cy="3927869"/>
        </p:xfrm>
        <a:graphic>
          <a:graphicData uri="http://schemas.openxmlformats.org/drawingml/2006/table">
            <a:tbl>
              <a:tblPr/>
              <a:tblGrid>
                <a:gridCol w="2970354"/>
                <a:gridCol w="2080618"/>
              </a:tblGrid>
              <a:tr h="485063">
                <a:tc>
                  <a:txBody>
                    <a:bodyPr/>
                    <a:lstStyle/>
                    <a:p>
                      <a:pPr algn="l" fontAlgn="b"/>
                      <a:r>
                        <a:rPr lang="en-US" sz="2000" b="1" i="0" u="none" strike="noStrike">
                          <a:solidFill>
                            <a:srgbClr val="FFFFFF"/>
                          </a:solidFill>
                          <a:effectLst/>
                          <a:latin typeface="Calibri" charset="0"/>
                        </a:rPr>
                        <a:t>Product Category</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c>
                  <a:txBody>
                    <a:bodyPr/>
                    <a:lstStyle/>
                    <a:p>
                      <a:pPr algn="l" fontAlgn="b"/>
                      <a:r>
                        <a:rPr lang="en-US" sz="2000" b="1" i="0" u="none" strike="noStrike" dirty="0">
                          <a:solidFill>
                            <a:srgbClr val="FFFFFF"/>
                          </a:solidFill>
                          <a:effectLst/>
                          <a:latin typeface="Calibri" charset="0"/>
                        </a:rPr>
                        <a:t>Number of Devices</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ED7D31"/>
                    </a:solidFill>
                  </a:tcPr>
                </a:tc>
              </a:tr>
              <a:tr h="573801">
                <a:tc>
                  <a:txBody>
                    <a:bodyPr/>
                    <a:lstStyle/>
                    <a:p>
                      <a:pPr algn="l" fontAlgn="b"/>
                      <a:r>
                        <a:rPr lang="en-US" sz="2000" b="0" i="0" u="none" strike="noStrike">
                          <a:solidFill>
                            <a:srgbClr val="000000"/>
                          </a:solidFill>
                          <a:effectLst/>
                          <a:latin typeface="Calibri" charset="0"/>
                        </a:rPr>
                        <a:t>Smart home devices</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is-IS" sz="2000" b="0" i="0" u="none" strike="noStrike" dirty="0">
                          <a:solidFill>
                            <a:srgbClr val="000000"/>
                          </a:solidFill>
                          <a:effectLst/>
                          <a:latin typeface="Calibri" charset="0"/>
                        </a:rPr>
                        <a:t>13</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r>
              <a:tr h="573801">
                <a:tc>
                  <a:txBody>
                    <a:bodyPr/>
                    <a:lstStyle/>
                    <a:p>
                      <a:pPr algn="l" fontAlgn="b"/>
                      <a:r>
                        <a:rPr lang="en-US" sz="2000" b="0" i="0" u="none" strike="noStrike">
                          <a:solidFill>
                            <a:srgbClr val="000000"/>
                          </a:solidFill>
                          <a:effectLst/>
                          <a:latin typeface="Calibri" charset="0"/>
                        </a:rPr>
                        <a:t>Multimedia devices</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is-IS" sz="2000" b="0" i="0" u="none" strike="noStrike" dirty="0">
                          <a:solidFill>
                            <a:srgbClr val="000000"/>
                          </a:solidFill>
                          <a:effectLst/>
                          <a:latin typeface="Calibri" charset="0"/>
                        </a:rPr>
                        <a:t>12</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r>
              <a:tr h="573801">
                <a:tc>
                  <a:txBody>
                    <a:bodyPr/>
                    <a:lstStyle/>
                    <a:p>
                      <a:pPr algn="l" fontAlgn="b"/>
                      <a:r>
                        <a:rPr lang="en-US" sz="2000" b="0" i="0" u="none" strike="noStrike">
                          <a:solidFill>
                            <a:srgbClr val="000000"/>
                          </a:solidFill>
                          <a:effectLst/>
                          <a:latin typeface="Calibri" charset="0"/>
                        </a:rPr>
                        <a:t>Printers</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US" sz="2000" b="0" i="0" u="none" strike="noStrike" dirty="0">
                          <a:solidFill>
                            <a:srgbClr val="000000"/>
                          </a:solidFill>
                          <a:effectLst/>
                          <a:latin typeface="Calibri" charset="0"/>
                        </a:rPr>
                        <a:t>6</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r>
              <a:tr h="573801">
                <a:tc>
                  <a:txBody>
                    <a:bodyPr/>
                    <a:lstStyle/>
                    <a:p>
                      <a:pPr algn="l" fontAlgn="b"/>
                      <a:r>
                        <a:rPr lang="en-US" sz="2000" b="0" i="0" u="none" strike="noStrike">
                          <a:solidFill>
                            <a:srgbClr val="000000"/>
                          </a:solidFill>
                          <a:effectLst/>
                          <a:latin typeface="Calibri" charset="0"/>
                        </a:rPr>
                        <a:t>Tablets</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charset="0"/>
                        </a:rPr>
                        <a:t>6</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r>
              <a:tr h="573801">
                <a:tc>
                  <a:txBody>
                    <a:bodyPr/>
                    <a:lstStyle/>
                    <a:p>
                      <a:pPr algn="l" fontAlgn="b"/>
                      <a:r>
                        <a:rPr lang="en-US" sz="2000" b="0" i="0" u="none" strike="noStrike">
                          <a:solidFill>
                            <a:srgbClr val="000000"/>
                          </a:solidFill>
                          <a:effectLst/>
                          <a:latin typeface="Calibri" charset="0"/>
                        </a:rPr>
                        <a:t>Wearable electronic devices</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c>
                  <a:txBody>
                    <a:bodyPr/>
                    <a:lstStyle/>
                    <a:p>
                      <a:pPr algn="ctr" fontAlgn="b"/>
                      <a:r>
                        <a:rPr lang="en-US" sz="2000" b="0" i="0" u="none" strike="noStrike" dirty="0">
                          <a:solidFill>
                            <a:srgbClr val="000000"/>
                          </a:solidFill>
                          <a:effectLst/>
                          <a:latin typeface="Calibri" charset="0"/>
                        </a:rPr>
                        <a:t>6</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solidFill>
                      <a:srgbClr val="FCE4D6"/>
                    </a:solidFill>
                  </a:tcPr>
                </a:tc>
              </a:tr>
              <a:tr h="573801">
                <a:tc>
                  <a:txBody>
                    <a:bodyPr/>
                    <a:lstStyle/>
                    <a:p>
                      <a:pPr algn="l" fontAlgn="b"/>
                      <a:r>
                        <a:rPr lang="en-US" sz="2000" b="0" i="0" u="none" strike="noStrike" dirty="0">
                          <a:solidFill>
                            <a:srgbClr val="000000"/>
                          </a:solidFill>
                          <a:effectLst/>
                          <a:latin typeface="Calibri" charset="0"/>
                        </a:rPr>
                        <a:t>All others </a:t>
                      </a:r>
                    </a:p>
                  </a:txBody>
                  <a:tcPr marL="6350" marR="6350" marT="6350" marB="0" anchor="b">
                    <a:lnL w="6350" cap="flat" cmpd="sng" algn="ctr">
                      <a:solidFill>
                        <a:srgbClr val="F4B084"/>
                      </a:solidFill>
                      <a:prstDash val="solid"/>
                      <a:round/>
                      <a:headEnd type="none" w="med" len="med"/>
                      <a:tailEnd type="none" w="med" len="med"/>
                    </a:lnL>
                    <a:lnR>
                      <a:noFill/>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c>
                  <a:txBody>
                    <a:bodyPr/>
                    <a:lstStyle/>
                    <a:p>
                      <a:pPr algn="ctr" fontAlgn="b"/>
                      <a:r>
                        <a:rPr lang="is-IS" sz="2000" b="0" i="0" u="none" strike="noStrike" dirty="0">
                          <a:solidFill>
                            <a:srgbClr val="000000"/>
                          </a:solidFill>
                          <a:effectLst/>
                          <a:latin typeface="Calibri" charset="0"/>
                        </a:rPr>
                        <a:t>32</a:t>
                      </a:r>
                    </a:p>
                  </a:txBody>
                  <a:tcPr marL="6350" marR="6350" marT="6350" marB="0" anchor="b">
                    <a:lnL>
                      <a:noFill/>
                    </a:lnL>
                    <a:lnR w="6350" cap="flat" cmpd="sng" algn="ctr">
                      <a:solidFill>
                        <a:srgbClr val="F4B084"/>
                      </a:solidFill>
                      <a:prstDash val="solid"/>
                      <a:round/>
                      <a:headEnd type="none" w="med" len="med"/>
                      <a:tailEnd type="none" w="med" len="med"/>
                    </a:lnR>
                    <a:lnT w="6350" cap="flat" cmpd="sng" algn="ctr">
                      <a:solidFill>
                        <a:srgbClr val="F4B084"/>
                      </a:solidFill>
                      <a:prstDash val="solid"/>
                      <a:round/>
                      <a:headEnd type="none" w="med" len="med"/>
                      <a:tailEnd type="none" w="med" len="med"/>
                    </a:lnT>
                    <a:lnB w="6350" cap="flat" cmpd="sng" algn="ctr">
                      <a:solidFill>
                        <a:srgbClr val="F4B084"/>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5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recruiting</a:t>
            </a:r>
            <a:endParaRPr lang="en-US" dirty="0"/>
          </a:p>
        </p:txBody>
      </p:sp>
      <p:sp>
        <p:nvSpPr>
          <p:cNvPr id="3" name="Content Placeholder 2"/>
          <p:cNvSpPr>
            <a:spLocks noGrp="1"/>
          </p:cNvSpPr>
          <p:nvPr>
            <p:ph idx="1"/>
          </p:nvPr>
        </p:nvSpPr>
        <p:spPr/>
        <p:txBody>
          <a:bodyPr>
            <a:normAutofit/>
          </a:bodyPr>
          <a:lstStyle/>
          <a:p>
            <a:r>
              <a:rPr lang="en-US" dirty="0" smtClean="0"/>
              <a:t>Collected set of participants in publicly-available archives of vulnerability-related mailing lists</a:t>
            </a:r>
          </a:p>
          <a:p>
            <a:r>
              <a:rPr lang="en-US" dirty="0" smtClean="0"/>
              <a:t>Recruiting message:</a:t>
            </a:r>
          </a:p>
          <a:p>
            <a:pPr marL="0" indent="0">
              <a:buNone/>
            </a:pPr>
            <a:r>
              <a:rPr lang="en-US" dirty="0" smtClean="0"/>
              <a:t>Dear </a:t>
            </a:r>
            <a:r>
              <a:rPr lang="en-US" dirty="0"/>
              <a:t>Participant, </a:t>
            </a:r>
          </a:p>
          <a:p>
            <a:pPr marL="0" indent="0">
              <a:buNone/>
            </a:pPr>
            <a:r>
              <a:rPr lang="en-US" dirty="0"/>
              <a:t>We are a group of faculty and researchers at UC San </a:t>
            </a:r>
            <a:r>
              <a:rPr lang="en-US" dirty="0" smtClean="0"/>
              <a:t>Diego’s </a:t>
            </a:r>
            <a:r>
              <a:rPr lang="en-US" dirty="0"/>
              <a:t>Computer Science and Engineering Department. Currently, </a:t>
            </a:r>
            <a:r>
              <a:rPr lang="en-US" dirty="0" smtClean="0"/>
              <a:t>we’re </a:t>
            </a:r>
            <a:r>
              <a:rPr lang="en-US" dirty="0"/>
              <a:t>doing a study on the challenges faced by security vulnerability researchers, and would greatly appreciate your help. Please consider </a:t>
            </a:r>
            <a:r>
              <a:rPr lang="en-US" dirty="0" smtClean="0"/>
              <a:t>filling </a:t>
            </a:r>
            <a:r>
              <a:rPr lang="en-US" dirty="0"/>
              <a:t>out this short survey∗, to help us understand your experience. Estimated time to completion is 1–5 minutes. </a:t>
            </a:r>
          </a:p>
          <a:p>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32</a:t>
            </a:fld>
            <a:endParaRPr lang="en-US"/>
          </a:p>
        </p:txBody>
      </p:sp>
    </p:spTree>
    <p:extLst>
      <p:ext uri="{BB962C8B-B14F-4D97-AF65-F5344CB8AC3E}">
        <p14:creationId xmlns:p14="http://schemas.microsoft.com/office/powerpoint/2010/main" val="250150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4172"/>
          </a:xfrm>
        </p:spPr>
        <p:txBody>
          <a:bodyPr/>
          <a:lstStyle/>
          <a:p>
            <a:r>
              <a:rPr lang="en-US" dirty="0" smtClean="0"/>
              <a:t>Distribution of Responses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950" y="883438"/>
            <a:ext cx="5393802" cy="4199416"/>
          </a:xfrm>
        </p:spPr>
      </p:pic>
      <p:sp>
        <p:nvSpPr>
          <p:cNvPr id="4" name="Slide Number Placeholder 3"/>
          <p:cNvSpPr>
            <a:spLocks noGrp="1"/>
          </p:cNvSpPr>
          <p:nvPr>
            <p:ph type="sldNum" sz="quarter" idx="12"/>
          </p:nvPr>
        </p:nvSpPr>
        <p:spPr/>
        <p:txBody>
          <a:bodyPr/>
          <a:lstStyle/>
          <a:p>
            <a:fld id="{52890120-BBE2-4B43-AC95-98DB227245A6}" type="slidenum">
              <a:rPr lang="en-US" smtClean="0"/>
              <a:t>33</a:t>
            </a:fld>
            <a:endParaRPr lang="en-US"/>
          </a:p>
        </p:txBody>
      </p:sp>
    </p:spTree>
    <p:extLst>
      <p:ext uri="{BB962C8B-B14F-4D97-AF65-F5344CB8AC3E}">
        <p14:creationId xmlns:p14="http://schemas.microsoft.com/office/powerpoint/2010/main" val="232797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48" y="1268016"/>
            <a:ext cx="1452174" cy="1273628"/>
          </a:xfrm>
          <a:prstGeom prst="rect">
            <a:avLst/>
          </a:prstGeom>
        </p:spPr>
      </p:pic>
      <p:sp>
        <p:nvSpPr>
          <p:cNvPr id="2" name="Title 1"/>
          <p:cNvSpPr>
            <a:spLocks noGrp="1"/>
          </p:cNvSpPr>
          <p:nvPr>
            <p:ph type="title"/>
          </p:nvPr>
        </p:nvSpPr>
        <p:spPr/>
        <p:txBody>
          <a:bodyPr>
            <a:normAutofit/>
          </a:bodyPr>
          <a:lstStyle/>
          <a:p>
            <a:r>
              <a:rPr lang="en-US" dirty="0" smtClean="0"/>
              <a:t>Public Positions on Chilling Effect Hypothesis</a:t>
            </a:r>
            <a:endParaRPr lang="en-US" dirty="0"/>
          </a:p>
        </p:txBody>
      </p:sp>
      <p:sp>
        <p:nvSpPr>
          <p:cNvPr id="3" name="Content Placeholder 2"/>
          <p:cNvSpPr>
            <a:spLocks noGrp="1"/>
          </p:cNvSpPr>
          <p:nvPr>
            <p:ph idx="1"/>
          </p:nvPr>
        </p:nvSpPr>
        <p:spPr>
          <a:xfrm>
            <a:off x="1389587" y="998790"/>
            <a:ext cx="6827356" cy="3791495"/>
          </a:xfrm>
        </p:spPr>
        <p:txBody>
          <a:bodyPr>
            <a:normAutofit fontScale="92500" lnSpcReduction="20000"/>
          </a:bodyPr>
          <a:lstStyle/>
          <a:p>
            <a:endParaRPr lang="en-US" sz="2600" dirty="0"/>
          </a:p>
          <a:p>
            <a:pPr marL="0" indent="0">
              <a:buNone/>
            </a:pPr>
            <a:r>
              <a:rPr lang="en-US" sz="1900" i="1" dirty="0"/>
              <a:t>“The DMCA Chills Free Expression and Scientific Research</a:t>
            </a:r>
            <a:r>
              <a:rPr lang="en-US" sz="1900" i="1" dirty="0" smtClean="0"/>
              <a:t>”</a:t>
            </a:r>
          </a:p>
          <a:p>
            <a:pPr marL="0" indent="0">
              <a:buNone/>
            </a:pPr>
            <a:endParaRPr lang="en-US" sz="1900" i="1" dirty="0"/>
          </a:p>
          <a:p>
            <a:pPr marL="0" indent="0">
              <a:buNone/>
            </a:pPr>
            <a:r>
              <a:rPr lang="en-US" i="1" dirty="0" smtClean="0"/>
              <a:t>“These developments weaken security for all computer users” </a:t>
            </a:r>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r>
              <a:rPr lang="en-US" i="1" dirty="0"/>
              <a:t>“… very little in the record to demonstrate that researchers are currently declining to engage in good faith security testing”</a:t>
            </a:r>
          </a:p>
          <a:p>
            <a:pPr marL="0" indent="0">
              <a:buNone/>
            </a:pPr>
            <a:endParaRPr lang="en-US" i="1" dirty="0" smtClean="0"/>
          </a:p>
          <a:p>
            <a:pPr marL="0" indent="0">
              <a:buNone/>
            </a:pPr>
            <a:r>
              <a:rPr lang="en-US" i="1" dirty="0" smtClean="0"/>
              <a:t>“… software companies </a:t>
            </a:r>
            <a:r>
              <a:rPr lang="en-US" i="1" dirty="0"/>
              <a:t>already have in place carefully tailored processes </a:t>
            </a:r>
            <a:r>
              <a:rPr lang="en-US" i="1" dirty="0" smtClean="0"/>
              <a:t>for working </a:t>
            </a:r>
            <a:r>
              <a:rPr lang="en-US" i="1" dirty="0"/>
              <a:t>with independent </a:t>
            </a:r>
            <a:r>
              <a:rPr lang="en-US" i="1" dirty="0" smtClean="0"/>
              <a:t>researchers”</a:t>
            </a:r>
          </a:p>
          <a:p>
            <a:pPr marL="0" indent="0">
              <a:buNone/>
            </a:pPr>
            <a:endParaRPr lang="en-US" i="1" dirty="0"/>
          </a:p>
        </p:txBody>
      </p:sp>
      <p:sp>
        <p:nvSpPr>
          <p:cNvPr id="4" name="Slide Number Placeholder 3"/>
          <p:cNvSpPr>
            <a:spLocks noGrp="1"/>
          </p:cNvSpPr>
          <p:nvPr>
            <p:ph type="sldNum" sz="quarter" idx="12"/>
          </p:nvPr>
        </p:nvSpPr>
        <p:spPr/>
        <p:txBody>
          <a:bodyPr/>
          <a:lstStyle/>
          <a:p>
            <a:fld id="{52890120-BBE2-4B43-AC95-98DB227245A6}" type="slidenum">
              <a:rPr lang="en-US" smtClean="0"/>
              <a:t>4</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866" y="3493635"/>
            <a:ext cx="959560" cy="1011428"/>
          </a:xfrm>
          <a:prstGeom prst="rect">
            <a:avLst/>
          </a:prstGeom>
        </p:spPr>
      </p:pic>
    </p:spTree>
    <p:extLst>
      <p:ext uri="{BB962C8B-B14F-4D97-AF65-F5344CB8AC3E}">
        <p14:creationId xmlns:p14="http://schemas.microsoft.com/office/powerpoint/2010/main" val="4646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890120-BBE2-4B43-AC95-98DB227245A6}" type="slidenum">
              <a:rPr lang="en-US" sz="1350"/>
              <a:t>5</a:t>
            </a:fld>
            <a:endParaRPr lang="en-US" sz="135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9937" y="1268019"/>
            <a:ext cx="1452174" cy="12736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08" y="3516315"/>
            <a:ext cx="959560" cy="1011428"/>
          </a:xfrm>
          <a:prstGeom prst="rect">
            <a:avLst/>
          </a:prstGeom>
        </p:spPr>
      </p:pic>
      <p:sp>
        <p:nvSpPr>
          <p:cNvPr id="9" name="Title 1"/>
          <p:cNvSpPr txBox="1">
            <a:spLocks/>
          </p:cNvSpPr>
          <p:nvPr/>
        </p:nvSpPr>
        <p:spPr>
          <a:xfrm>
            <a:off x="1656032" y="86089"/>
            <a:ext cx="63481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a:t>Research </a:t>
            </a:r>
            <a:r>
              <a:rPr lang="en-US" sz="3200" smtClean="0"/>
              <a:t>Questions and Instruments</a:t>
            </a:r>
            <a:endParaRPr lang="en-US" sz="3200" dirty="0"/>
          </a:p>
        </p:txBody>
      </p:sp>
      <p:sp>
        <p:nvSpPr>
          <p:cNvPr id="10" name="Content Placeholder 2"/>
          <p:cNvSpPr>
            <a:spLocks noGrp="1"/>
          </p:cNvSpPr>
          <p:nvPr>
            <p:ph idx="1"/>
          </p:nvPr>
        </p:nvSpPr>
        <p:spPr>
          <a:xfrm>
            <a:off x="1363941" y="1377863"/>
            <a:ext cx="7066049" cy="1651118"/>
          </a:xfrm>
        </p:spPr>
        <p:txBody>
          <a:bodyPr>
            <a:normAutofit/>
          </a:bodyPr>
          <a:lstStyle/>
          <a:p>
            <a:r>
              <a:rPr lang="en-US" dirty="0" smtClean="0"/>
              <a:t>Do </a:t>
            </a:r>
            <a:r>
              <a:rPr lang="en-US" dirty="0"/>
              <a:t>legal concerns </a:t>
            </a:r>
            <a:r>
              <a:rPr lang="en-US" dirty="0" smtClean="0"/>
              <a:t>chill vulnerability research?</a:t>
            </a:r>
          </a:p>
          <a:p>
            <a:pPr lvl="1"/>
            <a:r>
              <a:rPr lang="en-US" sz="1700" i="1" u="sng" dirty="0" smtClean="0"/>
              <a:t>Survey</a:t>
            </a:r>
            <a:endParaRPr lang="en-US" sz="1700" dirty="0"/>
          </a:p>
          <a:p>
            <a:endParaRPr lang="en-US" sz="2000" dirty="0"/>
          </a:p>
        </p:txBody>
      </p:sp>
      <p:sp>
        <p:nvSpPr>
          <p:cNvPr id="11" name="Content Placeholder 2"/>
          <p:cNvSpPr txBox="1">
            <a:spLocks/>
          </p:cNvSpPr>
          <p:nvPr/>
        </p:nvSpPr>
        <p:spPr>
          <a:xfrm>
            <a:off x="1363941" y="3516314"/>
            <a:ext cx="7678455" cy="1340151"/>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smtClean="0"/>
              <a:t>When asked, do </a:t>
            </a:r>
            <a:r>
              <a:rPr lang="en-US" dirty="0"/>
              <a:t>companies explicitly allow third-party research</a:t>
            </a:r>
            <a:r>
              <a:rPr lang="en-US" dirty="0" smtClean="0"/>
              <a:t>?</a:t>
            </a:r>
          </a:p>
          <a:p>
            <a:pPr lvl="1"/>
            <a:r>
              <a:rPr lang="en-US" sz="1700" i="1" u="sng" dirty="0" smtClean="0"/>
              <a:t>Experiment</a:t>
            </a:r>
            <a:endParaRPr lang="en-US" sz="1700" dirty="0"/>
          </a:p>
          <a:p>
            <a:endParaRPr lang="en-US" sz="2000" dirty="0"/>
          </a:p>
        </p:txBody>
      </p:sp>
    </p:spTree>
    <p:extLst>
      <p:ext uri="{BB962C8B-B14F-4D97-AF65-F5344CB8AC3E}">
        <p14:creationId xmlns:p14="http://schemas.microsoft.com/office/powerpoint/2010/main" val="17944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Researcher Sentiment Survey</a:t>
            </a:r>
            <a:endParaRPr lang="en-US" dirty="0"/>
          </a:p>
        </p:txBody>
      </p:sp>
      <p:sp>
        <p:nvSpPr>
          <p:cNvPr id="6" name="Content Placeholder 5"/>
          <p:cNvSpPr>
            <a:spLocks noGrp="1"/>
          </p:cNvSpPr>
          <p:nvPr>
            <p:ph idx="1"/>
          </p:nvPr>
        </p:nvSpPr>
        <p:spPr>
          <a:xfrm>
            <a:off x="1614488" y="1251654"/>
            <a:ext cx="5915025" cy="3263504"/>
          </a:xfrm>
        </p:spPr>
        <p:txBody>
          <a:bodyPr/>
          <a:lstStyle/>
          <a:p>
            <a:endParaRPr lang="en-US" dirty="0" smtClean="0"/>
          </a:p>
          <a:p>
            <a:r>
              <a:rPr lang="en-US" dirty="0" smtClean="0"/>
              <a:t>Sent recruiting message to 1,369 individuals</a:t>
            </a:r>
          </a:p>
          <a:p>
            <a:pPr lvl="1"/>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6</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105" y="1520121"/>
            <a:ext cx="1280160" cy="685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122" y="2872831"/>
            <a:ext cx="5613763" cy="2168279"/>
          </a:xfrm>
          <a:prstGeom prst="rect">
            <a:avLst/>
          </a:prstGeom>
        </p:spPr>
      </p:pic>
      <p:sp>
        <p:nvSpPr>
          <p:cNvPr id="11" name="TextBox 10"/>
          <p:cNvSpPr txBox="1"/>
          <p:nvPr/>
        </p:nvSpPr>
        <p:spPr>
          <a:xfrm>
            <a:off x="3905795" y="4349935"/>
            <a:ext cx="2292531" cy="369332"/>
          </a:xfrm>
          <a:prstGeom prst="rect">
            <a:avLst/>
          </a:prstGeom>
          <a:noFill/>
        </p:spPr>
        <p:txBody>
          <a:bodyPr wrap="square" rtlCol="0">
            <a:spAutoFit/>
          </a:bodyPr>
          <a:lstStyle/>
          <a:p>
            <a:r>
              <a:rPr lang="en-US" i="1" dirty="0"/>
              <a:t>Final sample, n = 110</a:t>
            </a:r>
          </a:p>
        </p:txBody>
      </p:sp>
    </p:spTree>
    <p:extLst>
      <p:ext uri="{BB962C8B-B14F-4D97-AF65-F5344CB8AC3E}">
        <p14:creationId xmlns:p14="http://schemas.microsoft.com/office/powerpoint/2010/main" val="15447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91" y="2061633"/>
            <a:ext cx="7105195" cy="1701843"/>
          </a:xfrm>
          <a:prstGeom prst="rect">
            <a:avLst/>
          </a:prstGeom>
        </p:spPr>
      </p:pic>
      <p:sp>
        <p:nvSpPr>
          <p:cNvPr id="3" name="Content Placeholder 2"/>
          <p:cNvSpPr>
            <a:spLocks noGrp="1"/>
          </p:cNvSpPr>
          <p:nvPr>
            <p:ph idx="1"/>
          </p:nvPr>
        </p:nvSpPr>
        <p:spPr>
          <a:xfrm>
            <a:off x="347241" y="353135"/>
            <a:ext cx="8087087" cy="1001532"/>
          </a:xfrm>
        </p:spPr>
        <p:txBody>
          <a:bodyPr/>
          <a:lstStyle/>
          <a:p>
            <a:endParaRPr lang="en-US" dirty="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52890120-BBE2-4B43-AC95-98DB227245A6}" type="slidenum">
              <a:rPr lang="en-US" smtClean="0"/>
              <a:t>7</a:t>
            </a:fld>
            <a:endParaRPr lang="en-US"/>
          </a:p>
        </p:txBody>
      </p:sp>
      <p:sp>
        <p:nvSpPr>
          <p:cNvPr id="5" name="Title 1"/>
          <p:cNvSpPr txBox="1">
            <a:spLocks/>
          </p:cNvSpPr>
          <p:nvPr/>
        </p:nvSpPr>
        <p:spPr>
          <a:xfrm>
            <a:off x="347241" y="113859"/>
            <a:ext cx="8168109" cy="765817"/>
          </a:xfrm>
          <a:prstGeom prst="rect">
            <a:avLst/>
          </a:prstGeom>
        </p:spPr>
        <p:txBody>
          <a:bodyPr vert="horz" lIns="68580" tIns="34290" rIns="68580" bIns="34290" rtlCol="0" anchor="ctr">
            <a:noAutofit/>
          </a:bodyPr>
          <a:lstStyle>
            <a:defPPr>
              <a:defRPr lang="en-US"/>
            </a:defPPr>
            <a:lvl1pPr defTabSz="685800">
              <a:lnSpc>
                <a:spcPct val="90000"/>
              </a:lnSpc>
              <a:spcBef>
                <a:spcPct val="0"/>
              </a:spcBef>
              <a:buNone/>
              <a:defRPr sz="3200">
                <a:latin typeface="+mj-lt"/>
                <a:ea typeface="+mj-ea"/>
                <a:cs typeface="+mj-cs"/>
              </a:defRPr>
            </a:lvl1pPr>
          </a:lstStyle>
          <a:p>
            <a:r>
              <a:rPr lang="en-US" sz="2600" dirty="0" smtClean="0"/>
              <a:t>“Concerns with Legal </a:t>
            </a:r>
            <a:r>
              <a:rPr lang="en-US" sz="2600" dirty="0"/>
              <a:t>Challenges” </a:t>
            </a:r>
            <a:r>
              <a:rPr lang="en-US" sz="2600" dirty="0" smtClean="0"/>
              <a:t>as Research Impediment</a:t>
            </a:r>
            <a:endParaRPr lang="en-US" sz="26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380" y="1578929"/>
            <a:ext cx="3438087" cy="8345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23" y="4090220"/>
            <a:ext cx="3538260" cy="8577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5281" y="2413485"/>
            <a:ext cx="3549079" cy="8075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581" y="860349"/>
            <a:ext cx="3523794" cy="752588"/>
          </a:xfrm>
          <a:prstGeom prst="rect">
            <a:avLst/>
          </a:prstGeom>
        </p:spPr>
      </p:pic>
    </p:spTree>
    <p:extLst>
      <p:ext uri="{BB962C8B-B14F-4D97-AF65-F5344CB8AC3E}">
        <p14:creationId xmlns:p14="http://schemas.microsoft.com/office/powerpoint/2010/main" val="3806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
                                        </p:tgtEl>
                                      </p:cBhvr>
                                      <p:by x="50000" y="50000"/>
                                    </p:animScale>
                                  </p:childTnLst>
                                </p:cTn>
                              </p:par>
                              <p:par>
                                <p:cTn id="11" presetID="0" presetClass="path" presetSubtype="0" accel="50000" decel="50000" fill="hold" nodeType="withEffect">
                                  <p:stCondLst>
                                    <p:cond delay="0"/>
                                  </p:stCondLst>
                                  <p:childTnLst>
                                    <p:animMotion origin="layout" path="M -8.33333E-7 -7.53086E-6 L -8.33333E-7 0.16049 " pathEditMode="relative" ptsTypes="AA">
                                      <p:cBhvr>
                                        <p:cTn id="12" dur="1000" fill="hold"/>
                                        <p:tgtEl>
                                          <p:spTgt spid="10"/>
                                        </p:tgtEl>
                                        <p:attrNameLst>
                                          <p:attrName>ppt_x</p:attrName>
                                          <p:attrName>ppt_y</p:attrName>
                                        </p:attrNameLst>
                                      </p:cBhvr>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880" y="3284472"/>
            <a:ext cx="3510980" cy="840953"/>
          </a:xfrm>
          <a:prstGeom prst="rect">
            <a:avLst/>
          </a:prstGeom>
        </p:spPr>
      </p:pic>
      <p:sp>
        <p:nvSpPr>
          <p:cNvPr id="4" name="Slide Number Placeholder 3"/>
          <p:cNvSpPr>
            <a:spLocks noGrp="1"/>
          </p:cNvSpPr>
          <p:nvPr>
            <p:ph type="sldNum" sz="quarter" idx="12"/>
          </p:nvPr>
        </p:nvSpPr>
        <p:spPr/>
        <p:txBody>
          <a:bodyPr/>
          <a:lstStyle/>
          <a:p>
            <a:fld id="{52890120-BBE2-4B43-AC95-98DB227245A6}" type="slidenum">
              <a:rPr lang="en-US" smtClean="0"/>
              <a:t>8</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380" y="1578929"/>
            <a:ext cx="3438087" cy="8345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323" y="4090220"/>
            <a:ext cx="3538260" cy="8577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5281" y="2413485"/>
            <a:ext cx="3549079" cy="80757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2581" y="860349"/>
            <a:ext cx="3523794" cy="752588"/>
          </a:xfrm>
          <a:prstGeom prst="rect">
            <a:avLst/>
          </a:prstGeom>
        </p:spPr>
      </p:pic>
    </p:spTree>
    <p:extLst>
      <p:ext uri="{BB962C8B-B14F-4D97-AF65-F5344CB8AC3E}">
        <p14:creationId xmlns:p14="http://schemas.microsoft.com/office/powerpoint/2010/main" val="185744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5 0.04564 L 0.24219 -0.56182 " pathEditMode="relative" rAng="0" ptsTypes="AA">
                                      <p:cBhvr>
                                        <p:cTn id="6" dur="2000" fill="hold"/>
                                        <p:tgtEl>
                                          <p:spTgt spid="10"/>
                                        </p:tgtEl>
                                        <p:attrNameLst>
                                          <p:attrName>ppt_x</p:attrName>
                                          <p:attrName>ppt_y</p:attrName>
                                        </p:attrNameLst>
                                      </p:cBhvr>
                                      <p:rCtr x="12552" y="-30373"/>
                                    </p:animMotion>
                                  </p:childTnLst>
                                </p:cTn>
                              </p:par>
                              <p:par>
                                <p:cTn id="7" presetID="0" presetClass="path" presetSubtype="0" accel="50000" decel="50000" fill="hold" nodeType="withEffect">
                                  <p:stCondLst>
                                    <p:cond delay="0"/>
                                  </p:stCondLst>
                                  <p:childTnLst>
                                    <p:animMotion origin="layout" path="M -0.01232 0.05643 L -0.25138 -0.08233 " pathEditMode="relative" rAng="0" ptsTypes="AA">
                                      <p:cBhvr>
                                        <p:cTn id="8" dur="1000" fill="hold"/>
                                        <p:tgtEl>
                                          <p:spTgt spid="11"/>
                                        </p:tgtEl>
                                        <p:attrNameLst>
                                          <p:attrName>ppt_x</p:attrName>
                                          <p:attrName>ppt_y</p:attrName>
                                        </p:attrNameLst>
                                      </p:cBhvr>
                                      <p:rCtr x="-11962" y="-6938"/>
                                    </p:animMotion>
                                  </p:childTnLst>
                                </p:cTn>
                              </p:par>
                              <p:par>
                                <p:cTn id="9" presetID="0" presetClass="path" presetSubtype="0" accel="50000" decel="50000" fill="hold" nodeType="withEffect">
                                  <p:stCondLst>
                                    <p:cond delay="0"/>
                                  </p:stCondLst>
                                  <p:childTnLst>
                                    <p:animMotion origin="layout" path="M 0.03802 0.08573 L -0.25225 -0.22972 " pathEditMode="relative" rAng="0" ptsTypes="AA">
                                      <p:cBhvr>
                                        <p:cTn id="10" dur="2000" fill="hold"/>
                                        <p:tgtEl>
                                          <p:spTgt spid="7"/>
                                        </p:tgtEl>
                                        <p:attrNameLst>
                                          <p:attrName>ppt_x</p:attrName>
                                          <p:attrName>ppt_y</p:attrName>
                                        </p:attrNameLst>
                                      </p:cBhvr>
                                      <p:rCtr x="-14514" y="-15788"/>
                                    </p:animMotion>
                                  </p:childTnLst>
                                </p:cTn>
                              </p:par>
                              <p:par>
                                <p:cTn id="11" presetID="0" presetClass="path" presetSubtype="0" accel="50000" decel="50000" fill="hold" nodeType="withEffect">
                                  <p:stCondLst>
                                    <p:cond delay="0"/>
                                  </p:stCondLst>
                                  <p:childTnLst>
                                    <p:animMotion origin="layout" path="M 0.03368 0.06229 L -0.2559 -0.38914 " pathEditMode="relative" rAng="0" ptsTypes="AA">
                                      <p:cBhvr>
                                        <p:cTn id="12" dur="2000" fill="hold"/>
                                        <p:tgtEl>
                                          <p:spTgt spid="9"/>
                                        </p:tgtEl>
                                        <p:attrNameLst>
                                          <p:attrName>ppt_x</p:attrName>
                                          <p:attrName>ppt_y</p:attrName>
                                        </p:attrNameLst>
                                      </p:cBhvr>
                                      <p:rCtr x="-14479" y="-22572"/>
                                    </p:animMotion>
                                  </p:childTnLst>
                                </p:cTn>
                              </p:par>
                              <p:par>
                                <p:cTn id="13" presetID="0" presetClass="path" presetSubtype="0" accel="50000" decel="50000" fill="hold" nodeType="withEffect">
                                  <p:stCondLst>
                                    <p:cond delay="0"/>
                                  </p:stCondLst>
                                  <p:childTnLst>
                                    <p:animMotion origin="layout" path="M 0.03698 0.05828 L -0.25086 -0.72001 " pathEditMode="relative" rAng="0" ptsTypes="AA">
                                      <p:cBhvr>
                                        <p:cTn id="14" dur="1000" fill="hold"/>
                                        <p:tgtEl>
                                          <p:spTgt spid="8"/>
                                        </p:tgtEl>
                                        <p:attrNameLst>
                                          <p:attrName>ppt_x</p:attrName>
                                          <p:attrName>ppt_y</p:attrName>
                                        </p:attrNameLst>
                                      </p:cBhvr>
                                      <p:rCtr x="-14392" y="-389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2172542456"/>
              </p:ext>
            </p:extLst>
          </p:nvPr>
        </p:nvGraphicFramePr>
        <p:xfrm>
          <a:off x="483975" y="1094943"/>
          <a:ext cx="7898484" cy="343767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2890120-BBE2-4B43-AC95-98DB227245A6}" type="slidenum">
              <a:rPr lang="en-US" smtClean="0"/>
              <a:t>9</a:t>
            </a:fld>
            <a:endParaRPr lang="en-US"/>
          </a:p>
        </p:txBody>
      </p:sp>
      <p:sp>
        <p:nvSpPr>
          <p:cNvPr id="5" name="TextBox 4"/>
          <p:cNvSpPr txBox="1"/>
          <p:nvPr/>
        </p:nvSpPr>
        <p:spPr>
          <a:xfrm>
            <a:off x="4535644" y="563673"/>
            <a:ext cx="4151376" cy="461665"/>
          </a:xfrm>
          <a:prstGeom prst="rect">
            <a:avLst/>
          </a:prstGeom>
          <a:solidFill>
            <a:schemeClr val="bg1"/>
          </a:solidFill>
          <a:ln w="76200">
            <a:solidFill>
              <a:schemeClr val="accent4"/>
            </a:solidFill>
          </a:ln>
        </p:spPr>
        <p:txBody>
          <a:bodyPr wrap="square" rtlCol="0">
            <a:spAutoFit/>
          </a:bodyPr>
          <a:lstStyle/>
          <a:p>
            <a:pPr algn="ctr"/>
            <a:r>
              <a:rPr lang="en-US" sz="2400" smtClean="0"/>
              <a:t>Legal Challenges</a:t>
            </a:r>
            <a:endParaRPr lang="en-US" sz="2400"/>
          </a:p>
        </p:txBody>
      </p:sp>
      <p:sp>
        <p:nvSpPr>
          <p:cNvPr id="14" name="TextBox 13"/>
          <p:cNvSpPr txBox="1"/>
          <p:nvPr/>
        </p:nvSpPr>
        <p:spPr>
          <a:xfrm>
            <a:off x="299308" y="563667"/>
            <a:ext cx="4151376" cy="461665"/>
          </a:xfrm>
          <a:prstGeom prst="rect">
            <a:avLst/>
          </a:prstGeom>
          <a:solidFill>
            <a:schemeClr val="bg1"/>
          </a:solidFill>
          <a:ln w="76200">
            <a:solidFill>
              <a:schemeClr val="accent5"/>
            </a:solidFill>
          </a:ln>
        </p:spPr>
        <p:txBody>
          <a:bodyPr wrap="square" rtlCol="0">
            <a:spAutoFit/>
          </a:bodyPr>
          <a:lstStyle/>
          <a:p>
            <a:pPr algn="ctr"/>
            <a:r>
              <a:rPr lang="en-US" sz="2400" dirty="0" smtClean="0"/>
              <a:t>Distractors</a:t>
            </a:r>
            <a:endParaRPr lang="en-US" sz="2400" dirty="0"/>
          </a:p>
        </p:txBody>
      </p:sp>
      <p:sp>
        <p:nvSpPr>
          <p:cNvPr id="16" name="Content Placeholder 2"/>
          <p:cNvSpPr>
            <a:spLocks noGrp="1"/>
          </p:cNvSpPr>
          <p:nvPr>
            <p:ph idx="1"/>
          </p:nvPr>
        </p:nvSpPr>
        <p:spPr>
          <a:xfrm>
            <a:off x="628650" y="1455503"/>
            <a:ext cx="7886700" cy="1229823"/>
          </a:xfrm>
        </p:spPr>
        <p:txBody>
          <a:bodyPr>
            <a:normAutofit/>
          </a:bodyPr>
          <a:lstStyle/>
          <a:p>
            <a:r>
              <a:rPr lang="en-US" sz="1800" dirty="0" smtClean="0"/>
              <a:t>Hypothesis: raw distribution of legal challenges is different from each distractor</a:t>
            </a:r>
          </a:p>
          <a:p>
            <a:endParaRPr lang="en-US" sz="1800" dirty="0" smtClean="0"/>
          </a:p>
          <a:p>
            <a:r>
              <a:rPr lang="en-US" sz="1800" dirty="0" err="1" smtClean="0"/>
              <a:t>Levene</a:t>
            </a:r>
            <a:r>
              <a:rPr lang="en-US" sz="1800" dirty="0" smtClean="0"/>
              <a:t>: raw distribution of legal challenges’ variance is different than distractors</a:t>
            </a:r>
          </a:p>
        </p:txBody>
      </p:sp>
      <p:sp>
        <p:nvSpPr>
          <p:cNvPr id="7" name="TextBox 6"/>
          <p:cNvSpPr txBox="1"/>
          <p:nvPr/>
        </p:nvSpPr>
        <p:spPr>
          <a:xfrm>
            <a:off x="1034326" y="4397931"/>
            <a:ext cx="1828800" cy="307777"/>
          </a:xfrm>
          <a:prstGeom prst="rect">
            <a:avLst/>
          </a:prstGeom>
          <a:noFill/>
        </p:spPr>
        <p:txBody>
          <a:bodyPr wrap="square" rtlCol="0">
            <a:spAutoFit/>
          </a:bodyPr>
          <a:lstStyle/>
          <a:p>
            <a:pPr algn="ctr"/>
            <a:r>
              <a:rPr lang="en-US" sz="1400" dirty="0" smtClean="0"/>
              <a:t>Strongly Disagree</a:t>
            </a:r>
            <a:endParaRPr lang="en-US" sz="1400" dirty="0"/>
          </a:p>
        </p:txBody>
      </p:sp>
      <p:sp>
        <p:nvSpPr>
          <p:cNvPr id="19" name="TextBox 18"/>
          <p:cNvSpPr txBox="1"/>
          <p:nvPr/>
        </p:nvSpPr>
        <p:spPr>
          <a:xfrm>
            <a:off x="6616522" y="4378731"/>
            <a:ext cx="1828800" cy="307777"/>
          </a:xfrm>
          <a:prstGeom prst="rect">
            <a:avLst/>
          </a:prstGeom>
          <a:noFill/>
        </p:spPr>
        <p:txBody>
          <a:bodyPr wrap="square" rtlCol="0">
            <a:spAutoFit/>
          </a:bodyPr>
          <a:lstStyle/>
          <a:p>
            <a:pPr algn="ctr"/>
            <a:r>
              <a:rPr lang="en-US" sz="1400" smtClean="0"/>
              <a:t>Strongly Agree</a:t>
            </a:r>
            <a:endParaRPr lang="en-US" sz="1400" dirty="0"/>
          </a:p>
        </p:txBody>
      </p:sp>
      <p:sp>
        <p:nvSpPr>
          <p:cNvPr id="20" name="TextBox 19"/>
          <p:cNvSpPr txBox="1"/>
          <p:nvPr/>
        </p:nvSpPr>
        <p:spPr>
          <a:xfrm>
            <a:off x="3810231" y="4275191"/>
            <a:ext cx="1828800" cy="523220"/>
          </a:xfrm>
          <a:prstGeom prst="rect">
            <a:avLst/>
          </a:prstGeom>
          <a:noFill/>
        </p:spPr>
        <p:txBody>
          <a:bodyPr wrap="square" rtlCol="0">
            <a:spAutoFit/>
          </a:bodyPr>
          <a:lstStyle/>
          <a:p>
            <a:pPr algn="ctr"/>
            <a:r>
              <a:rPr lang="en-US" sz="1400" dirty="0" smtClean="0"/>
              <a:t>Neither Agree </a:t>
            </a:r>
          </a:p>
          <a:p>
            <a:pPr algn="ctr"/>
            <a:r>
              <a:rPr lang="en-US" sz="1400" dirty="0" smtClean="0"/>
              <a:t>nor Disagree</a:t>
            </a:r>
            <a:endParaRPr lang="en-US" sz="1400" dirty="0"/>
          </a:p>
        </p:txBody>
      </p:sp>
      <p:sp>
        <p:nvSpPr>
          <p:cNvPr id="15" name="Title 1"/>
          <p:cNvSpPr txBox="1">
            <a:spLocks/>
          </p:cNvSpPr>
          <p:nvPr/>
        </p:nvSpPr>
        <p:spPr>
          <a:xfrm>
            <a:off x="1481561" y="-71338"/>
            <a:ext cx="8168109" cy="765817"/>
          </a:xfrm>
          <a:prstGeom prst="rect">
            <a:avLst/>
          </a:prstGeom>
        </p:spPr>
        <p:txBody>
          <a:bodyPr vert="horz" lIns="68580" tIns="34290" rIns="68580" bIns="34290" rtlCol="0" anchor="ctr">
            <a:noAutofit/>
          </a:bodyPr>
          <a:lstStyle>
            <a:defPPr>
              <a:defRPr lang="en-US"/>
            </a:defPPr>
            <a:lvl1pPr defTabSz="685800">
              <a:lnSpc>
                <a:spcPct val="90000"/>
              </a:lnSpc>
              <a:spcBef>
                <a:spcPct val="0"/>
              </a:spcBef>
              <a:buNone/>
              <a:defRPr sz="3200">
                <a:latin typeface="+mj-lt"/>
                <a:ea typeface="+mj-ea"/>
                <a:cs typeface="+mj-cs"/>
              </a:defRPr>
            </a:lvl1pPr>
          </a:lstStyle>
          <a:p>
            <a:r>
              <a:rPr lang="en-US" sz="2600" dirty="0" smtClean="0"/>
              <a:t>Legal Challenges is Different From Distractors</a:t>
            </a:r>
            <a:endParaRPr lang="en-US" sz="2600" dirty="0"/>
          </a:p>
        </p:txBody>
      </p:sp>
      <p:sp>
        <p:nvSpPr>
          <p:cNvPr id="17" name="TextBox 16"/>
          <p:cNvSpPr txBox="1"/>
          <p:nvPr/>
        </p:nvSpPr>
        <p:spPr>
          <a:xfrm>
            <a:off x="2449737" y="4393130"/>
            <a:ext cx="1828800" cy="307777"/>
          </a:xfrm>
          <a:prstGeom prst="rect">
            <a:avLst/>
          </a:prstGeom>
          <a:noFill/>
        </p:spPr>
        <p:txBody>
          <a:bodyPr wrap="square" rtlCol="0">
            <a:spAutoFit/>
          </a:bodyPr>
          <a:lstStyle/>
          <a:p>
            <a:pPr algn="ctr"/>
            <a:r>
              <a:rPr lang="en-US" sz="1400" smtClean="0"/>
              <a:t>Disagree</a:t>
            </a:r>
            <a:endParaRPr lang="en-US" sz="1400"/>
          </a:p>
        </p:txBody>
      </p:sp>
      <p:sp>
        <p:nvSpPr>
          <p:cNvPr id="22" name="TextBox 21"/>
          <p:cNvSpPr txBox="1"/>
          <p:nvPr/>
        </p:nvSpPr>
        <p:spPr>
          <a:xfrm>
            <a:off x="5205459" y="4419108"/>
            <a:ext cx="1828800" cy="307777"/>
          </a:xfrm>
          <a:prstGeom prst="rect">
            <a:avLst/>
          </a:prstGeom>
          <a:noFill/>
        </p:spPr>
        <p:txBody>
          <a:bodyPr wrap="square" rtlCol="0">
            <a:spAutoFit/>
          </a:bodyPr>
          <a:lstStyle/>
          <a:p>
            <a:pPr algn="ctr"/>
            <a:r>
              <a:rPr lang="en-US" sz="1400" dirty="0" smtClean="0"/>
              <a:t>Agree</a:t>
            </a:r>
            <a:endParaRPr lang="en-US" sz="1400" dirty="0"/>
          </a:p>
        </p:txBody>
      </p:sp>
      <p:sp>
        <p:nvSpPr>
          <p:cNvPr id="23" name="TextBox 22"/>
          <p:cNvSpPr txBox="1"/>
          <p:nvPr/>
        </p:nvSpPr>
        <p:spPr>
          <a:xfrm rot="16200000">
            <a:off x="-1090114" y="2891603"/>
            <a:ext cx="2778845" cy="369332"/>
          </a:xfrm>
          <a:prstGeom prst="rect">
            <a:avLst/>
          </a:prstGeom>
          <a:noFill/>
        </p:spPr>
        <p:txBody>
          <a:bodyPr wrap="square" rtlCol="0">
            <a:spAutoFit/>
          </a:bodyPr>
          <a:lstStyle/>
          <a:p>
            <a:pPr algn="ctr"/>
            <a:r>
              <a:rPr lang="en-US" dirty="0" smtClean="0"/>
              <a:t>Percentage of Participants</a:t>
            </a:r>
            <a:endParaRPr lang="en-US" dirty="0"/>
          </a:p>
        </p:txBody>
      </p:sp>
    </p:spTree>
    <p:extLst>
      <p:ext uri="{BB962C8B-B14F-4D97-AF65-F5344CB8AC3E}">
        <p14:creationId xmlns:p14="http://schemas.microsoft.com/office/powerpoint/2010/main" val="154717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graphicEl>
                                              <a:chart seriesIdx="-3" categoryIdx="-3" bldStep="gridLegen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fade">
                                      <p:cBhvr>
                                        <p:cTn id="39" dur="1000"/>
                                        <p:tgtEl>
                                          <p:spTgt spid="21">
                                            <p:graphicEl>
                                              <a:chart seriesIdx="0" categoryIdx="-4" bldStep="series"/>
                                            </p:graphicEl>
                                          </p:spTgt>
                                        </p:tgtEl>
                                      </p:cBhvr>
                                    </p:animEffect>
                                    <p:anim calcmode="lin" valueType="num">
                                      <p:cBhvr>
                                        <p:cTn id="40" dur="1000" fill="hold"/>
                                        <p:tgtEl>
                                          <p:spTgt spid="21">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41" dur="1000" fill="hold"/>
                                        <p:tgtEl>
                                          <p:spTgt spid="21">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1">
                                            <p:graphicEl>
                                              <a:chart seriesIdx="1" categoryIdx="-4" bldStep="series"/>
                                            </p:graphicEl>
                                          </p:spTgt>
                                        </p:tgtEl>
                                        <p:attrNameLst>
                                          <p:attrName>style.visibility</p:attrName>
                                        </p:attrNameLst>
                                      </p:cBhvr>
                                      <p:to>
                                        <p:strVal val="visible"/>
                                      </p:to>
                                    </p:set>
                                    <p:animEffect transition="in" filter="fade">
                                      <p:cBhvr>
                                        <p:cTn id="46" dur="1000"/>
                                        <p:tgtEl>
                                          <p:spTgt spid="21">
                                            <p:graphicEl>
                                              <a:chart seriesIdx="1" categoryIdx="-4" bldStep="series"/>
                                            </p:graphicEl>
                                          </p:spTgt>
                                        </p:tgtEl>
                                      </p:cBhvr>
                                    </p:animEffect>
                                    <p:anim calcmode="lin" valueType="num">
                                      <p:cBhvr>
                                        <p:cTn id="47" dur="1000" fill="hold"/>
                                        <p:tgtEl>
                                          <p:spTgt spid="21">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48" dur="1000" fill="hold"/>
                                        <p:tgtEl>
                                          <p:spTgt spid="21">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Chart bld="series"/>
        </p:bldSub>
      </p:bldGraphic>
      <p:bldP spid="16" grpId="0" build="p"/>
      <p:bldP spid="16" grpId="1" build="p"/>
      <p:bldP spid="7" grpId="0"/>
      <p:bldP spid="19" grpId="0"/>
      <p:bldP spid="20" grpId="0"/>
      <p:bldP spid="15" grpId="0"/>
      <p:bldP spid="17" grpId="0"/>
      <p:bldP spid="22" grpId="0"/>
      <p:bldP spid="23" grpId="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6842</TotalTime>
  <Words>4521</Words>
  <Application>Microsoft Macintosh PowerPoint</Application>
  <PresentationFormat>On-screen Show (16:9)</PresentationFormat>
  <Paragraphs>786</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Mangal</vt:lpstr>
      <vt:lpstr>Times</vt:lpstr>
      <vt:lpstr>Office Theme</vt:lpstr>
      <vt:lpstr>Quantifying the Pressure of Legal Risks on Third-party Vulnerability Research </vt:lpstr>
      <vt:lpstr>Tension Inherent in Commercial Product Research</vt:lpstr>
      <vt:lpstr>PowerPoint Presentation</vt:lpstr>
      <vt:lpstr>Public Positions on Chilling Effect Hypothesis</vt:lpstr>
      <vt:lpstr>PowerPoint Presentation</vt:lpstr>
      <vt:lpstr>Researcher Sentiment Survey</vt:lpstr>
      <vt:lpstr>PowerPoint Presentation</vt:lpstr>
      <vt:lpstr>PowerPoint Presentation</vt:lpstr>
      <vt:lpstr>PowerPoint Presentation</vt:lpstr>
      <vt:lpstr>PowerPoint Presentation</vt:lpstr>
      <vt:lpstr>Consequences of Fear of Legal Action</vt:lpstr>
      <vt:lpstr>Experience with Actual Legal Threats</vt:lpstr>
      <vt:lpstr>PowerPoint Presentation</vt:lpstr>
      <vt:lpstr>PowerPoint Presentation</vt:lpstr>
      <vt:lpstr>PowerPoint Presentation</vt:lpstr>
      <vt:lpstr>Researcher Survey Summary</vt:lpstr>
      <vt:lpstr>Company Authorization Study</vt:lpstr>
      <vt:lpstr>Request Sent to Companies</vt:lpstr>
      <vt:lpstr>Company Selection </vt:lpstr>
      <vt:lpstr>Researcher Outgoing Communications and Effort</vt:lpstr>
      <vt:lpstr>Response Classification: Results and Examples</vt:lpstr>
      <vt:lpstr>Affiliation of Researcher Affects Response</vt:lpstr>
      <vt:lpstr>Company Authorization Study Summary</vt:lpstr>
      <vt:lpstr>Discussion</vt:lpstr>
      <vt:lpstr>Discussion</vt:lpstr>
      <vt:lpstr>Conclusion</vt:lpstr>
      <vt:lpstr>Backup slides</vt:lpstr>
      <vt:lpstr>Why were companies more responsive and nicer to academics?</vt:lpstr>
      <vt:lpstr>Company, Contact and product selection</vt:lpstr>
      <vt:lpstr>Have they thought about this before.</vt:lpstr>
      <vt:lpstr>Product Categories</vt:lpstr>
      <vt:lpstr>Survey recruiting</vt:lpstr>
      <vt:lpstr>Distribution of Responses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Quantifying the Pressure of Legal Risks  on Third-party Vulnerability Research</dc:title>
  <dc:creator>Alexander M Gamero-garrido</dc:creator>
  <cp:lastModifiedBy>Alexander M Gamero-garrido</cp:lastModifiedBy>
  <cp:revision>144</cp:revision>
  <cp:lastPrinted>2017-10-19T22:56:07Z</cp:lastPrinted>
  <dcterms:created xsi:type="dcterms:W3CDTF">2017-05-31T18:04:48Z</dcterms:created>
  <dcterms:modified xsi:type="dcterms:W3CDTF">2017-11-06T22:38:12Z</dcterms:modified>
</cp:coreProperties>
</file>