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14" r:id="rId3"/>
    <p:sldId id="592" r:id="rId4"/>
    <p:sldId id="593" r:id="rId5"/>
    <p:sldId id="611" r:id="rId6"/>
    <p:sldId id="610" r:id="rId7"/>
    <p:sldId id="427" r:id="rId8"/>
    <p:sldId id="596" r:id="rId9"/>
    <p:sldId id="597" r:id="rId10"/>
    <p:sldId id="598" r:id="rId11"/>
    <p:sldId id="604" r:id="rId12"/>
    <p:sldId id="614" r:id="rId13"/>
    <p:sldId id="615" r:id="rId14"/>
    <p:sldId id="539" r:id="rId15"/>
    <p:sldId id="602" r:id="rId16"/>
    <p:sldId id="612" r:id="rId17"/>
    <p:sldId id="618" r:id="rId18"/>
    <p:sldId id="380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15A"/>
    <a:srgbClr val="005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/>
    <p:restoredTop sz="67761"/>
  </p:normalViewPr>
  <p:slideViewPr>
    <p:cSldViewPr snapToGrid="0" snapToObjects="1">
      <p:cViewPr>
        <p:scale>
          <a:sx n="100" d="100"/>
          <a:sy n="100" d="100"/>
        </p:scale>
        <p:origin x="88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1189B-DEA5-9F41-893F-7CD31F0289B4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A2A2-6846-0347-813E-BA4B42261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829FE-E981-C24F-BEE3-85B9310013E5}" type="datetimeFigureOut">
              <a:rPr lang="en-US" smtClean="0"/>
              <a:t>4/8/22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873B0-C428-5B46-B1D8-586F33F9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55E0-4524-CF45-838E-1A11F06A64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4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5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3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9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00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E55E0-4524-CF45-838E-1A11F06A64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0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2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3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873B0-C428-5B46-B1D8-586F33F9D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5C5C-04F6-EF41-966C-02341A5EAF64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F3C6-1FAB-2E48-BF70-D2451ECB23A2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56D5-844C-CF4D-BA83-00A26A843ED8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17751-A1F1-D74A-A869-564891C3E19B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2C-B484-C647-998F-41B683C27FAB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67A7-54FF-634C-B610-F85EE6D49F8E}" type="datetime1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C73E-3D1D-DC4F-A7FB-65EA65CD8F19}" type="datetime1">
              <a:rPr lang="en-US" smtClean="0"/>
              <a:t>4/8/22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CD2D-4604-2A4A-AD37-18D8E4725E0D}" type="datetime1">
              <a:rPr lang="en-US" smtClean="0"/>
              <a:t>4/8/22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F405-E246-D144-A500-1858F90A0F7A}" type="datetime1">
              <a:rPr lang="en-US" smtClean="0"/>
              <a:t>4/8/22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C221-2E1F-A143-8EDC-8A56B21C930D}" type="datetime1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04E3-C65D-D044-A478-E5DF02647234}" type="datetime1">
              <a:rPr lang="en-US" smtClean="0"/>
              <a:t>4/8/22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F5DD1-02FD-7B4F-8FFE-34465A26C564}" type="datetime1">
              <a:rPr lang="en-US" smtClean="0"/>
              <a:t>4/8/22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92CE-5A7C-984D-A662-B4139CE2C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alum.mit.edu/www/game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rthwestern Wordmark and Lockup: Brand Tools - Northwestern Univers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13818" r="70506" b="18986"/>
          <a:stretch/>
        </p:blipFill>
        <p:spPr bwMode="auto">
          <a:xfrm>
            <a:off x="9449253" y="5207484"/>
            <a:ext cx="1377166" cy="18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447"/>
            <a:ext cx="11991371" cy="2387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charset="0"/>
                <a:ea typeface="Times New Roman" charset="0"/>
                <a:cs typeface="Times New Roman" charset="0"/>
              </a:rPr>
              <a:t>Quantifying Nations' Exposure to Traffic Observation and Selective Tampering</a:t>
            </a:r>
            <a: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707" y="1760579"/>
            <a:ext cx="10020300" cy="24767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Alexander </a:t>
            </a: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Gamero-Garrido </a:t>
            </a:r>
          </a:p>
          <a:p>
            <a:pPr lvl="0"/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charset="0"/>
                <a:ea typeface="Times New Roman" charset="0"/>
                <a:cs typeface="Times New Roman" charset="0"/>
              </a:rPr>
              <a:t>CAIDA, UC San Diego | Northeastern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charset="0"/>
                <a:ea typeface="Times New Roman" charset="0"/>
                <a:cs typeface="Times New Roman" charset="0"/>
              </a:rPr>
              <a:t>University</a:t>
            </a:r>
            <a:endParaRPr lang="en-US" sz="36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Passive and Active Measurement 2022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63273"/>
          <a:stretch/>
        </p:blipFill>
        <p:spPr>
          <a:xfrm>
            <a:off x="5058135" y="5728460"/>
            <a:ext cx="1632096" cy="93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35" y="5525929"/>
            <a:ext cx="1273788" cy="1267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8152" y="3499535"/>
            <a:ext cx="3509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Co-Authors: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Esteban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Carisimo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Shuai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Hao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Bradley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Huffaker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Alex C. Snoeren</a:t>
            </a:r>
          </a:p>
          <a:p>
            <a:pPr algn="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Alberto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Dainotti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8115" y="3499535"/>
            <a:ext cx="10287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Northwestern University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Old Dominion University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CAIDA, UC San Diego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UC San Diego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CAIDA, UC San Diego | Georgia Tech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eal_logotype - Northeastern University Brand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32"/>
          <a:stretch/>
        </p:blipFill>
        <p:spPr bwMode="auto">
          <a:xfrm>
            <a:off x="8180809" y="5586443"/>
            <a:ext cx="1268444" cy="11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go Downloads - Old Dominion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84" y="5858497"/>
            <a:ext cx="1575974" cy="67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orgia Tech Yellow Jackets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921" y="5758774"/>
            <a:ext cx="1568489" cy="9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554806" y="436889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00740" y="451690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1" name="Oval 170"/>
          <p:cNvSpPr/>
          <p:nvPr/>
        </p:nvSpPr>
        <p:spPr>
          <a:xfrm>
            <a:off x="7801214" y="4380197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766724" y="450571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5" name="Oval 174"/>
          <p:cNvSpPr/>
          <p:nvPr/>
        </p:nvSpPr>
        <p:spPr>
          <a:xfrm>
            <a:off x="9062560" y="438393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35904" y="450571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973" y="895115"/>
            <a:ext cx="5119887" cy="552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10</a:t>
            </a:fld>
            <a:endParaRPr lang="en-US"/>
          </a:p>
        </p:txBody>
      </p:sp>
      <p:cxnSp>
        <p:nvCxnSpPr>
          <p:cNvPr id="20" name="Straight Arrow Connector 19"/>
          <p:cNvCxnSpPr>
            <a:stCxn id="74" idx="4"/>
            <a:endCxn id="60" idx="0"/>
          </p:cNvCxnSpPr>
          <p:nvPr/>
        </p:nvCxnSpPr>
        <p:spPr>
          <a:xfrm>
            <a:off x="2563593" y="3691630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4986" y="2716063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Arrow Connector 35"/>
          <p:cNvCxnSpPr>
            <a:stCxn id="33" idx="4"/>
            <a:endCxn id="51" idx="0"/>
          </p:cNvCxnSpPr>
          <p:nvPr/>
        </p:nvCxnSpPr>
        <p:spPr>
          <a:xfrm>
            <a:off x="1306146" y="3654514"/>
            <a:ext cx="11434" cy="7142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6" idx="4"/>
            <a:endCxn id="70" idx="0"/>
          </p:cNvCxnSpPr>
          <p:nvPr/>
        </p:nvCxnSpPr>
        <p:spPr>
          <a:xfrm>
            <a:off x="3796596" y="3719990"/>
            <a:ext cx="2082" cy="6637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0"/>
          </p:cNvCxnSpPr>
          <p:nvPr/>
        </p:nvCxnSpPr>
        <p:spPr>
          <a:xfrm flipH="1">
            <a:off x="1306146" y="1459963"/>
            <a:ext cx="3121310" cy="1256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3283" y="436874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4652" y="4540845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60" name="Oval 59"/>
          <p:cNvSpPr/>
          <p:nvPr/>
        </p:nvSpPr>
        <p:spPr>
          <a:xfrm>
            <a:off x="1979691" y="4380045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6285" y="452408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70" name="Oval 69"/>
          <p:cNvSpPr/>
          <p:nvPr/>
        </p:nvSpPr>
        <p:spPr>
          <a:xfrm>
            <a:off x="3214381" y="438378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1324" y="450736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062433" y="275317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295436" y="278153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8" name="Straight Arrow Connector 87"/>
          <p:cNvCxnSpPr>
            <a:endCxn id="74" idx="0"/>
          </p:cNvCxnSpPr>
          <p:nvPr/>
        </p:nvCxnSpPr>
        <p:spPr>
          <a:xfrm flipH="1">
            <a:off x="2563593" y="1459963"/>
            <a:ext cx="1897812" cy="12932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6" idx="0"/>
          </p:cNvCxnSpPr>
          <p:nvPr/>
        </p:nvCxnSpPr>
        <p:spPr>
          <a:xfrm flipH="1">
            <a:off x="3796596" y="1459963"/>
            <a:ext cx="584600" cy="13215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9" idx="0"/>
          </p:cNvCxnSpPr>
          <p:nvPr/>
        </p:nvCxnSpPr>
        <p:spPr>
          <a:xfrm>
            <a:off x="7133557" y="1459963"/>
            <a:ext cx="1278215" cy="12933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910612" y="2753331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35697" y="-18793"/>
            <a:ext cx="11823324" cy="660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What Fraction of the Nation’s IPs are Served by a Single Network?</a:t>
            </a:r>
          </a:p>
        </p:txBody>
      </p:sp>
      <p:sp>
        <p:nvSpPr>
          <p:cNvPr id="59" name="Cloud 58"/>
          <p:cNvSpPr/>
          <p:nvPr/>
        </p:nvSpPr>
        <p:spPr>
          <a:xfrm>
            <a:off x="4334913" y="762336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31764" y="1368571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7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3" y="884356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Arrow Connector 160"/>
          <p:cNvCxnSpPr/>
          <p:nvPr/>
        </p:nvCxnSpPr>
        <p:spPr>
          <a:xfrm>
            <a:off x="8411772" y="3691782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79" idx="4"/>
            <a:endCxn id="175" idx="0"/>
          </p:cNvCxnSpPr>
          <p:nvPr/>
        </p:nvCxnSpPr>
        <p:spPr>
          <a:xfrm>
            <a:off x="8411772" y="3691782"/>
            <a:ext cx="1235085" cy="69215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79" idx="4"/>
            <a:endCxn id="167" idx="0"/>
          </p:cNvCxnSpPr>
          <p:nvPr/>
        </p:nvCxnSpPr>
        <p:spPr>
          <a:xfrm flipH="1">
            <a:off x="7139103" y="3691782"/>
            <a:ext cx="1272669" cy="6771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05986" y="489005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41191" y="487592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52394" y="490135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7599" y="488722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87084" y="490509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22289" y="489096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25438" y="488914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60643" y="487501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71846" y="490044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07051" y="488631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406536" y="490418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341741" y="489005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/16</a:t>
            </a: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6" y="5585741"/>
            <a:ext cx="951410" cy="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5585741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08069" y="2848524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6699" y="3122826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3641" y="2858166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62271" y="3132468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00275" y="2887503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98905" y="3133451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30017" y="2887503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01214" y="3131007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1.0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05734" y="925364"/>
            <a:ext cx="557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Low Exposure to Single AS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55731" y="877319"/>
            <a:ext cx="522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Exposure to Single AS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554806" y="436889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00740" y="451690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1" name="Oval 170"/>
          <p:cNvSpPr/>
          <p:nvPr/>
        </p:nvSpPr>
        <p:spPr>
          <a:xfrm>
            <a:off x="7801214" y="4380197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766724" y="450571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5" name="Oval 174"/>
          <p:cNvSpPr/>
          <p:nvPr/>
        </p:nvSpPr>
        <p:spPr>
          <a:xfrm>
            <a:off x="9062560" y="438393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35904" y="450571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973" y="895115"/>
            <a:ext cx="5119887" cy="552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11</a:t>
            </a:fld>
            <a:endParaRPr lang="en-US"/>
          </a:p>
        </p:txBody>
      </p:sp>
      <p:cxnSp>
        <p:nvCxnSpPr>
          <p:cNvPr id="20" name="Straight Arrow Connector 19"/>
          <p:cNvCxnSpPr>
            <a:stCxn id="74" idx="4"/>
            <a:endCxn id="60" idx="0"/>
          </p:cNvCxnSpPr>
          <p:nvPr/>
        </p:nvCxnSpPr>
        <p:spPr>
          <a:xfrm>
            <a:off x="2563593" y="3691630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4986" y="2716063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Arrow Connector 35"/>
          <p:cNvCxnSpPr>
            <a:stCxn id="33" idx="4"/>
            <a:endCxn id="51" idx="0"/>
          </p:cNvCxnSpPr>
          <p:nvPr/>
        </p:nvCxnSpPr>
        <p:spPr>
          <a:xfrm>
            <a:off x="1306146" y="3654514"/>
            <a:ext cx="11434" cy="7142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6" idx="4"/>
            <a:endCxn id="70" idx="0"/>
          </p:cNvCxnSpPr>
          <p:nvPr/>
        </p:nvCxnSpPr>
        <p:spPr>
          <a:xfrm>
            <a:off x="3796596" y="3719990"/>
            <a:ext cx="2082" cy="6637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0"/>
          </p:cNvCxnSpPr>
          <p:nvPr/>
        </p:nvCxnSpPr>
        <p:spPr>
          <a:xfrm flipH="1">
            <a:off x="1306146" y="1459963"/>
            <a:ext cx="3121310" cy="1256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3283" y="436874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4652" y="4540845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60" name="Oval 59"/>
          <p:cNvSpPr/>
          <p:nvPr/>
        </p:nvSpPr>
        <p:spPr>
          <a:xfrm>
            <a:off x="1979691" y="4380045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6285" y="452408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70" name="Oval 69"/>
          <p:cNvSpPr/>
          <p:nvPr/>
        </p:nvSpPr>
        <p:spPr>
          <a:xfrm>
            <a:off x="3214381" y="438378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1324" y="450736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062433" y="275317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295436" y="278153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8" name="Straight Arrow Connector 87"/>
          <p:cNvCxnSpPr>
            <a:endCxn id="74" idx="0"/>
          </p:cNvCxnSpPr>
          <p:nvPr/>
        </p:nvCxnSpPr>
        <p:spPr>
          <a:xfrm flipH="1">
            <a:off x="2563593" y="1459963"/>
            <a:ext cx="1897812" cy="12932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6" idx="0"/>
          </p:cNvCxnSpPr>
          <p:nvPr/>
        </p:nvCxnSpPr>
        <p:spPr>
          <a:xfrm flipH="1">
            <a:off x="3796596" y="1459963"/>
            <a:ext cx="584600" cy="13215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289268" y="4069727"/>
            <a:ext cx="4219814" cy="152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9" idx="0"/>
          </p:cNvCxnSpPr>
          <p:nvPr/>
        </p:nvCxnSpPr>
        <p:spPr>
          <a:xfrm>
            <a:off x="7133557" y="1459963"/>
            <a:ext cx="1278215" cy="12933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910612" y="2753331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35697" y="-18793"/>
            <a:ext cx="11823324" cy="660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Country-Level Transit Influence (CTI)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4334913" y="762336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31764" y="1368571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7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3" y="884356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Arrow Connector 160"/>
          <p:cNvCxnSpPr/>
          <p:nvPr/>
        </p:nvCxnSpPr>
        <p:spPr>
          <a:xfrm>
            <a:off x="8335572" y="3691782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8335572" y="3691782"/>
            <a:ext cx="1235085" cy="69215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flipH="1">
            <a:off x="7062903" y="3691782"/>
            <a:ext cx="1272669" cy="6771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05986" y="489005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41191" y="487592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52394" y="490135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7599" y="488722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87084" y="490509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22289" y="489096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25438" y="488914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60643" y="487501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71846" y="490044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07051" y="488631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406536" y="490418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341741" y="489005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/16</a:t>
            </a: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6" y="5585741"/>
            <a:ext cx="951410" cy="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5585741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08069" y="2848524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06699" y="3122826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63641" y="2858166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62271" y="3132468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00275" y="2887503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98905" y="3133451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0.33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830017" y="2887503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25014" y="3131007"/>
            <a:ext cx="123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1.0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05734" y="925364"/>
            <a:ext cx="557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Low Exposure to Single AS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55731" y="877319"/>
            <a:ext cx="522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Exposure to Single AS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4308" y="2066198"/>
            <a:ext cx="5108492" cy="439374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6933888" y="3824397"/>
            <a:ext cx="24688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760869" y="3292322"/>
            <a:ext cx="2813046" cy="106894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630079" y="3532286"/>
                <a:ext cx="18761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CTI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charset="0"/>
                      </a:rPr>
                      <m:t>∝</m:t>
                    </m:r>
                    <m:r>
                      <a:rPr lang="en-US" sz="3200" i="1" dirty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79" y="3532286"/>
                <a:ext cx="1876171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521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>
          <a:xfrm>
            <a:off x="7139103" y="1423189"/>
            <a:ext cx="1272669" cy="64300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82324" y="711770"/>
            <a:ext cx="3290476" cy="64300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840804" y="3289923"/>
            <a:ext cx="271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#IPs that </a:t>
            </a:r>
            <a:r>
              <a:rPr lang="en-US" sz="2300" dirty="0" err="1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en-US" sz="2300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23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serves </a:t>
            </a:r>
            <a:endParaRPr lang="en-US" sz="2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42336" y="3886784"/>
            <a:ext cx="271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imes New Roman" charset="0"/>
                <a:ea typeface="Times New Roman" charset="0"/>
                <a:cs typeface="Times New Roman" charset="0"/>
              </a:rPr>
              <a:t>#IPs in country C</a:t>
            </a:r>
            <a:endParaRPr lang="en-US" sz="2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440768" y="4203648"/>
            <a:ext cx="10944966" cy="2317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Metric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 quantify the exposure of a country’s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inbound traffic to observation and tampering 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by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specific transit networks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90" y="979714"/>
            <a:ext cx="6676405" cy="50073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286" y="-219075"/>
            <a:ext cx="1172391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Country Exposure: Best and Worst Case Scenarios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4746" y="1339913"/>
            <a:ext cx="5730843" cy="4113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35526" y="1339913"/>
            <a:ext cx="1176950" cy="2056852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2476" y="3396765"/>
            <a:ext cx="1217691" cy="748180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30167" y="4144945"/>
            <a:ext cx="1135414" cy="316523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65581" y="4461468"/>
            <a:ext cx="1217691" cy="175846"/>
          </a:xfrm>
          <a:prstGeom prst="line">
            <a:avLst/>
          </a:prstGeom>
          <a:ln w="22225"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16533" y="1471749"/>
            <a:ext cx="12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Worst case</a:t>
            </a:r>
          </a:p>
          <a:p>
            <a:pPr algn="r"/>
            <a:endParaRPr lang="en-US" sz="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Best case</a:t>
            </a:r>
            <a:endParaRPr lang="en-US" dirty="0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835526" y="5418781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53217" y="5416476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30167" y="5407770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07117" y="5407770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1011258" y="2936150"/>
            <a:ext cx="363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CTI</a:t>
            </a:r>
            <a:endParaRPr lang="en-US" dirty="0"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332624" y="1667906"/>
            <a:ext cx="346749" cy="0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32624" y="2020604"/>
            <a:ext cx="346749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98013" y="5641491"/>
            <a:ext cx="3965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Top 5 ASes by CTI</a:t>
            </a:r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6854" y="4637314"/>
            <a:ext cx="394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Many transit </a:t>
            </a:r>
            <a:r>
              <a:rPr lang="en-US" smtClean="0">
                <a:solidFill>
                  <a:srgbClr val="FF0000"/>
                </a:solidFill>
                <a:latin typeface="+mj-lt"/>
              </a:rPr>
              <a:t>ASes each serving few IPs</a:t>
            </a:r>
            <a:endParaRPr lang="en-US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54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90" y="979714"/>
            <a:ext cx="6676405" cy="50073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286" y="-219075"/>
            <a:ext cx="1172391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Country Exposure: Best and Worst Case Scenarios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0146" y="1339913"/>
            <a:ext cx="5730843" cy="4113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60926" y="1339913"/>
            <a:ext cx="1176950" cy="2056852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7876" y="3396765"/>
            <a:ext cx="1217691" cy="748180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55567" y="4144945"/>
            <a:ext cx="1135414" cy="316523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90981" y="4461468"/>
            <a:ext cx="1217691" cy="175846"/>
          </a:xfrm>
          <a:prstGeom prst="line">
            <a:avLst/>
          </a:prstGeom>
          <a:ln w="22225"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41933" y="1471749"/>
            <a:ext cx="12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Worst case</a:t>
            </a:r>
          </a:p>
          <a:p>
            <a:pPr algn="r"/>
            <a:endParaRPr lang="en-US" sz="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Best case</a:t>
            </a:r>
            <a:endParaRPr lang="en-US" dirty="0">
              <a:latin typeface="+mj-lt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860926" y="5418781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78617" y="5416476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55567" y="5407770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432517" y="5407770"/>
            <a:ext cx="1176950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1036658" y="2936150"/>
            <a:ext cx="363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CTI</a:t>
            </a:r>
            <a:endParaRPr lang="en-US" dirty="0"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358024" y="1667906"/>
            <a:ext cx="346749" cy="0"/>
          </a:xfrm>
          <a:prstGeom prst="line">
            <a:avLst/>
          </a:prstGeom>
          <a:ln w="22225"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58024" y="2020604"/>
            <a:ext cx="346749" cy="0"/>
          </a:xfrm>
          <a:prstGeom prst="line">
            <a:avLst/>
          </a:prstGeom>
          <a:ln w="22225">
            <a:solidFill>
              <a:srgbClr val="FF0000"/>
            </a:solidFill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1223" y="1593669"/>
            <a:ext cx="450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423413" y="5641491"/>
            <a:ext cx="3965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Top 5 ASes by CTI</a:t>
            </a:r>
            <a:endParaRPr lang="en-US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3863" y="2265797"/>
            <a:ext cx="46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A static set of transit networks serving every IP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3286" y="-219075"/>
            <a:ext cx="1172391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Countries with </a:t>
            </a:r>
            <a:r>
              <a:rPr lang="en-US" sz="3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CTI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: Most Exposed to Observation/Tampering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3" y="845905"/>
            <a:ext cx="6854817" cy="514111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3286" y="2848085"/>
            <a:ext cx="6331857" cy="161426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Top AS has significant CTI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State-owned company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ubmarine cable operator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373814" y="2936150"/>
            <a:ext cx="363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CTI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9913" y="5641491"/>
            <a:ext cx="3965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Top 5 ASes by CTI</a:t>
            </a:r>
            <a:endParaRPr lang="en-US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60353" y="5814255"/>
            <a:ext cx="15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 = 75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90" y="979714"/>
            <a:ext cx="6676405" cy="5007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0353" y="5814255"/>
            <a:ext cx="15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 = 75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3286" y="-219075"/>
            <a:ext cx="1172391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Many Countries are Significantly Exposed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614" y="1394466"/>
            <a:ext cx="417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CTI</a:t>
            </a:r>
            <a:endParaRPr lang="en-US" sz="2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614" y="4419870"/>
            <a:ext cx="439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Low CTI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4768" y="1805100"/>
            <a:ext cx="334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Most exposed to observation or tampering by a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single AS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4767" y="4839182"/>
            <a:ext cx="334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Least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exposed to observation or tampering by a single AS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513158" y="2936150"/>
            <a:ext cx="363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CTI</a:t>
            </a:r>
            <a:endParaRPr lang="en-US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757851" y="1489166"/>
            <a:ext cx="1" cy="293070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14606" y="3177421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75% of countries fall in this range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9913" y="5641491"/>
            <a:ext cx="39656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Top 5 ASes by CTI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59170" y="5146551"/>
            <a:ext cx="15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 = 75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3286" y="-219075"/>
            <a:ext cx="11723914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CTI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Declines Quickly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: in 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Many Countries Distribution </a:t>
            </a:r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is S</a:t>
            </a: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kewed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614" y="1394466"/>
            <a:ext cx="417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CTI</a:t>
            </a:r>
            <a:endParaRPr lang="en-US" sz="24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614" y="4419870"/>
            <a:ext cx="4392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Low CTI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4768" y="1805100"/>
            <a:ext cx="334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Most exposed to observation or tampering by a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single AS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4767" y="4839182"/>
            <a:ext cx="33406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Least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exposed to observation or tampering by a single AS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90" y="979714"/>
            <a:ext cx="6676405" cy="50073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3513158" y="2936150"/>
            <a:ext cx="363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CTI</a:t>
            </a:r>
            <a:endParaRPr lang="en-US" dirty="0">
              <a:latin typeface="+mj-lt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30657" y="1950021"/>
            <a:ext cx="4482901" cy="235299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700" y="2267321"/>
            <a:ext cx="1125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BGP data biased towards paths seen from the ASes hosting BGP monitors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Many countries and most ASes have no monitors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57200" indent="-457200">
              <a:buFont typeface="Arial" charset="0"/>
              <a:buChar char="•"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likelihood of missing a link increases with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distance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from the origin.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8610600" y="6436335"/>
            <a:ext cx="2743200" cy="365125"/>
          </a:xfrm>
        </p:spPr>
        <p:txBody>
          <a:bodyPr/>
          <a:lstStyle/>
          <a:p>
            <a:fld id="{5EF192CE-5A7C-984D-A662-B4139CE2C924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219919"/>
            <a:ext cx="11367805" cy="81916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Challenge: Bias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Incompleteness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 BGP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Data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93039" y="3530406"/>
            <a:ext cx="2713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+mj-lt"/>
              </a:rPr>
              <a:t> </a:t>
            </a:r>
            <a:endParaRPr lang="en-US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64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16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Thank you! Questions?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653728"/>
            <a:ext cx="10515600" cy="555625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alum.mit.edu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/www/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gamero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7500" y="1863525"/>
            <a:ext cx="11874500" cy="386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latin typeface="Times New Roman" charset="0"/>
                <a:ea typeface="Times New Roman" charset="0"/>
                <a:cs typeface="Times New Roman" charset="0"/>
              </a:rPr>
              <a:t>Among 75 countries, the median CTI of the top-ranked AS is </a:t>
            </a:r>
            <a:r>
              <a:rPr lang="en-US" sz="2500" smtClean="0">
                <a:latin typeface="Times New Roman" charset="0"/>
                <a:ea typeface="Times New Roman" charset="0"/>
                <a:cs typeface="Times New Roman" charset="0"/>
              </a:rPr>
              <a:t>0.35 (significant exposure)</a:t>
            </a:r>
            <a:endParaRPr lang="en-US" sz="2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500" dirty="0" smtClean="0">
                <a:latin typeface="Times New Roman" charset="0"/>
                <a:ea typeface="Times New Roman" charset="0"/>
                <a:cs typeface="Times New Roman" charset="0"/>
              </a:rPr>
              <a:t>Applications of CTI may enable:</a:t>
            </a:r>
          </a:p>
          <a:p>
            <a:pPr lvl="1"/>
            <a:r>
              <a:rPr lang="en-US" sz="2500" dirty="0" smtClean="0">
                <a:latin typeface="Times New Roman" charset="0"/>
                <a:ea typeface="Times New Roman" charset="0"/>
                <a:cs typeface="Times New Roman" charset="0"/>
              </a:rPr>
              <a:t>Historical analyses showing impact of private and public policy</a:t>
            </a:r>
          </a:p>
          <a:p>
            <a:pPr lvl="1"/>
            <a:r>
              <a:rPr lang="en-US" sz="2500" dirty="0" smtClean="0">
                <a:latin typeface="Times New Roman" charset="0"/>
                <a:ea typeface="Times New Roman" charset="0"/>
                <a:cs typeface="Times New Roman" charset="0"/>
              </a:rPr>
              <a:t>Identification of regional disparities</a:t>
            </a:r>
          </a:p>
          <a:p>
            <a:pPr lvl="1"/>
            <a:r>
              <a:rPr lang="en-US" sz="2500" dirty="0" smtClean="0">
                <a:latin typeface="Times New Roman" charset="0"/>
                <a:ea typeface="Times New Roman" charset="0"/>
                <a:cs typeface="Times New Roman" charset="0"/>
              </a:rPr>
              <a:t>Correlation between CTI and adverse observation or tampering events</a:t>
            </a:r>
          </a:p>
          <a:p>
            <a:endParaRPr lang="en-US" sz="2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5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3" t="74849" r="43643"/>
          <a:stretch/>
        </p:blipFill>
        <p:spPr>
          <a:xfrm>
            <a:off x="7842030" y="5594108"/>
            <a:ext cx="2977978" cy="158241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807235" y="5180642"/>
            <a:ext cx="1295399" cy="8216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89" t="82119" r="5168" b="543"/>
          <a:stretch/>
        </p:blipFill>
        <p:spPr>
          <a:xfrm>
            <a:off x="10898781" y="5613178"/>
            <a:ext cx="4031473" cy="10907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000886" y="3208178"/>
            <a:ext cx="1354666" cy="10498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06154" y="4852886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37019" y="4840129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6877" y="3323613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4774" y="1668945"/>
            <a:ext cx="372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5421" y="508312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Residential 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6286" y="505343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Mobile    AS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01267" y="1382941"/>
            <a:ext cx="6209197" cy="4906045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39" y="993745"/>
            <a:ext cx="778391" cy="7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02729" y="3177057"/>
            <a:ext cx="4572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Autonomous Systems</a:t>
            </a:r>
          </a:p>
        </p:txBody>
      </p:sp>
      <p:cxnSp>
        <p:nvCxnSpPr>
          <p:cNvPr id="19" name="Straight Arrow Connector 18"/>
          <p:cNvCxnSpPr>
            <a:stCxn id="18" idx="3"/>
            <a:endCxn id="6" idx="2"/>
          </p:cNvCxnSpPr>
          <p:nvPr/>
        </p:nvCxnSpPr>
        <p:spPr>
          <a:xfrm>
            <a:off x="5574730" y="3438667"/>
            <a:ext cx="3426156" cy="294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3" idx="3"/>
            <a:endCxn id="36" idx="2"/>
          </p:cNvCxnSpPr>
          <p:nvPr/>
        </p:nvCxnSpPr>
        <p:spPr>
          <a:xfrm>
            <a:off x="5734562" y="4541668"/>
            <a:ext cx="1437526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976353" y="1756320"/>
            <a:ext cx="1354666" cy="10498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0286" y="1873140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1" name="Picture 2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06" y="2578494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g of Djibouti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09" y="1073776"/>
            <a:ext cx="1054816" cy="7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7172088" y="4508824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1355" y="473905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University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015" y="4280058"/>
            <a:ext cx="5700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charset="0"/>
                <a:ea typeface="Times New Roman" charset="0"/>
                <a:cs typeface="Times New Roman" charset="0"/>
              </a:rPr>
              <a:t>Origin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(access) Autonomous 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2</a:t>
            </a:fld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8979" y="-201087"/>
            <a:ext cx="1084630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Country-Level Networks Are Often Hierarchical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Straight Arrow Connector 31"/>
          <p:cNvCxnSpPr>
            <a:stCxn id="6" idx="4"/>
          </p:cNvCxnSpPr>
          <p:nvPr/>
        </p:nvCxnSpPr>
        <p:spPr>
          <a:xfrm>
            <a:off x="9678219" y="4258044"/>
            <a:ext cx="1236133" cy="6058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7" idx="0"/>
          </p:cNvCxnSpPr>
          <p:nvPr/>
        </p:nvCxnSpPr>
        <p:spPr>
          <a:xfrm flipH="1">
            <a:off x="9483487" y="4258044"/>
            <a:ext cx="194732" cy="5948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4"/>
          </p:cNvCxnSpPr>
          <p:nvPr/>
        </p:nvCxnSpPr>
        <p:spPr>
          <a:xfrm flipH="1">
            <a:off x="7905394" y="4258044"/>
            <a:ext cx="1772825" cy="2410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1" idx="0"/>
          </p:cNvCxnSpPr>
          <p:nvPr/>
        </p:nvCxnSpPr>
        <p:spPr>
          <a:xfrm flipV="1">
            <a:off x="7266976" y="1756320"/>
            <a:ext cx="1386710" cy="487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4"/>
            <a:endCxn id="6" idx="0"/>
          </p:cNvCxnSpPr>
          <p:nvPr/>
        </p:nvCxnSpPr>
        <p:spPr>
          <a:xfrm>
            <a:off x="8653686" y="2806186"/>
            <a:ext cx="1024533" cy="4019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3591663" y="864769"/>
            <a:ext cx="3669768" cy="1693704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8" idx="6"/>
          </p:cNvCxnSpPr>
          <p:nvPr/>
        </p:nvCxnSpPr>
        <p:spPr>
          <a:xfrm>
            <a:off x="11591685" y="5365062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31914" y="567771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33721" y="528596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876895" y="5729451"/>
            <a:ext cx="91550" cy="30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2" grpId="0"/>
      <p:bldP spid="13" grpId="0"/>
      <p:bldP spid="14" grpId="0"/>
      <p:bldP spid="18" grpId="0"/>
      <p:bldP spid="41" grpId="0" animBg="1"/>
      <p:bldP spid="42" grpId="0"/>
      <p:bldP spid="36" grpId="0" animBg="1"/>
      <p:bldP spid="38" grpId="0"/>
      <p:bldP spid="4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3" t="74849" r="43643"/>
          <a:stretch/>
        </p:blipFill>
        <p:spPr>
          <a:xfrm>
            <a:off x="7842030" y="5594108"/>
            <a:ext cx="2977978" cy="158241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807235" y="5180642"/>
            <a:ext cx="1295399" cy="8216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89" t="82119" r="5168" b="543"/>
          <a:stretch/>
        </p:blipFill>
        <p:spPr>
          <a:xfrm>
            <a:off x="10898781" y="5613178"/>
            <a:ext cx="4031473" cy="10907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806154" y="4852886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37019" y="4840129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4774" y="1668945"/>
            <a:ext cx="372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5421" y="508312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Residential 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6286" y="505343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Mobile    AS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01267" y="1382941"/>
            <a:ext cx="6209197" cy="4906045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39" y="993745"/>
            <a:ext cx="778391" cy="7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06" y="2578494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g of Djibouti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09" y="1073776"/>
            <a:ext cx="1054816" cy="7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7172088" y="4508824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1355" y="473905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University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28352" y="6483112"/>
            <a:ext cx="2743200" cy="365125"/>
          </a:xfrm>
        </p:spPr>
        <p:txBody>
          <a:bodyPr/>
          <a:lstStyle/>
          <a:p>
            <a:fld id="{5EF192CE-5A7C-984D-A662-B4139CE2C924}" type="slidenum">
              <a:rPr lang="en-US" smtClean="0"/>
              <a:t>3</a:t>
            </a:fld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8979" y="-201087"/>
            <a:ext cx="1084630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Hierarchy Creates Observation Opportunities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Straight Arrow Connector 31"/>
          <p:cNvCxnSpPr>
            <a:stCxn id="6" idx="4"/>
          </p:cNvCxnSpPr>
          <p:nvPr/>
        </p:nvCxnSpPr>
        <p:spPr>
          <a:xfrm>
            <a:off x="9678219" y="4258044"/>
            <a:ext cx="1236133" cy="6058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7" idx="0"/>
          </p:cNvCxnSpPr>
          <p:nvPr/>
        </p:nvCxnSpPr>
        <p:spPr>
          <a:xfrm flipH="1">
            <a:off x="9483487" y="4258044"/>
            <a:ext cx="194732" cy="5948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4"/>
          </p:cNvCxnSpPr>
          <p:nvPr/>
        </p:nvCxnSpPr>
        <p:spPr>
          <a:xfrm flipH="1">
            <a:off x="7905394" y="4258044"/>
            <a:ext cx="1772825" cy="2410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1" idx="0"/>
          </p:cNvCxnSpPr>
          <p:nvPr/>
        </p:nvCxnSpPr>
        <p:spPr>
          <a:xfrm flipV="1">
            <a:off x="7266976" y="1756320"/>
            <a:ext cx="1386710" cy="487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4"/>
            <a:endCxn id="6" idx="0"/>
          </p:cNvCxnSpPr>
          <p:nvPr/>
        </p:nvCxnSpPr>
        <p:spPr>
          <a:xfrm>
            <a:off x="8653686" y="2806186"/>
            <a:ext cx="1024533" cy="4019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3591663" y="864769"/>
            <a:ext cx="3669768" cy="1693704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8" idx="6"/>
          </p:cNvCxnSpPr>
          <p:nvPr/>
        </p:nvCxnSpPr>
        <p:spPr>
          <a:xfrm>
            <a:off x="11591685" y="5365062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31914" y="567771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33721" y="528596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876895" y="5729451"/>
            <a:ext cx="91550" cy="30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36739" y="740780"/>
            <a:ext cx="8970380" cy="583420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00886" y="3208178"/>
            <a:ext cx="1354666" cy="10498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6877" y="3323613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76353" y="1756320"/>
            <a:ext cx="1354666" cy="10498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0286" y="1873140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2002" y="3898867"/>
            <a:ext cx="1030975" cy="103097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727643" y="4129068"/>
            <a:ext cx="55796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Monitoring unencrypted traffic and metadata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3" t="74849" r="43643"/>
          <a:stretch/>
        </p:blipFill>
        <p:spPr>
          <a:xfrm>
            <a:off x="7842030" y="5594108"/>
            <a:ext cx="2977978" cy="158241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807235" y="5180642"/>
            <a:ext cx="1295399" cy="8216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F80564-8C78-4B49-853A-CD06D23583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89" t="82119" r="5168" b="543"/>
          <a:stretch/>
        </p:blipFill>
        <p:spPr>
          <a:xfrm>
            <a:off x="10898781" y="5613178"/>
            <a:ext cx="4031473" cy="10907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806154" y="4852886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37019" y="4840129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4774" y="1668945"/>
            <a:ext cx="3725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65421" y="508312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Residential 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96286" y="505343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Mobile    AS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01267" y="1382941"/>
            <a:ext cx="6209197" cy="4906045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339" y="993745"/>
            <a:ext cx="778391" cy="7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06" y="2578494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g of Djibouti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09" y="1073776"/>
            <a:ext cx="1054816" cy="7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35"/>
          <p:cNvSpPr/>
          <p:nvPr/>
        </p:nvSpPr>
        <p:spPr>
          <a:xfrm>
            <a:off x="7172088" y="4508824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1355" y="4739058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University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28352" y="6483112"/>
            <a:ext cx="2743200" cy="365125"/>
          </a:xfrm>
        </p:spPr>
        <p:txBody>
          <a:bodyPr/>
          <a:lstStyle/>
          <a:p>
            <a:fld id="{5EF192CE-5A7C-984D-A662-B4139CE2C924}" type="slidenum">
              <a:rPr lang="en-US" smtClean="0"/>
              <a:t>4</a:t>
            </a:fld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88979" y="-201087"/>
            <a:ext cx="1084630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Hierarchy Creates Tampering Opportunities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Straight Arrow Connector 31"/>
          <p:cNvCxnSpPr>
            <a:stCxn id="6" idx="4"/>
          </p:cNvCxnSpPr>
          <p:nvPr/>
        </p:nvCxnSpPr>
        <p:spPr>
          <a:xfrm>
            <a:off x="9678219" y="4258044"/>
            <a:ext cx="1236133" cy="60584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4"/>
            <a:endCxn id="7" idx="0"/>
          </p:cNvCxnSpPr>
          <p:nvPr/>
        </p:nvCxnSpPr>
        <p:spPr>
          <a:xfrm flipH="1">
            <a:off x="9483487" y="4258044"/>
            <a:ext cx="194732" cy="59484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4"/>
          </p:cNvCxnSpPr>
          <p:nvPr/>
        </p:nvCxnSpPr>
        <p:spPr>
          <a:xfrm flipH="1">
            <a:off x="7905394" y="4258044"/>
            <a:ext cx="1772825" cy="2410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41" idx="0"/>
          </p:cNvCxnSpPr>
          <p:nvPr/>
        </p:nvCxnSpPr>
        <p:spPr>
          <a:xfrm flipV="1">
            <a:off x="7266976" y="1756320"/>
            <a:ext cx="1386710" cy="487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4"/>
            <a:endCxn id="6" idx="0"/>
          </p:cNvCxnSpPr>
          <p:nvPr/>
        </p:nvCxnSpPr>
        <p:spPr>
          <a:xfrm>
            <a:off x="8653686" y="2806186"/>
            <a:ext cx="1024533" cy="4019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1"/>
          <p:cNvSpPr/>
          <p:nvPr/>
        </p:nvSpPr>
        <p:spPr>
          <a:xfrm>
            <a:off x="3591663" y="864769"/>
            <a:ext cx="3669768" cy="1693704"/>
          </a:xfrm>
          <a:prstGeom prst="clou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8" idx="6"/>
          </p:cNvCxnSpPr>
          <p:nvPr/>
        </p:nvCxnSpPr>
        <p:spPr>
          <a:xfrm>
            <a:off x="11591685" y="5365062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031914" y="567771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33721" y="5285966"/>
            <a:ext cx="202918" cy="248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876895" y="5729451"/>
            <a:ext cx="91550" cy="30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36739" y="740780"/>
            <a:ext cx="8970380" cy="583420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00886" y="3208178"/>
            <a:ext cx="1354666" cy="10498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6877" y="3323613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976353" y="1756320"/>
            <a:ext cx="1354666" cy="10498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10286" y="1873140"/>
            <a:ext cx="1236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Indirect 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1937" y="3872209"/>
            <a:ext cx="61235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charset="0"/>
                <a:ea typeface="Times New Roman" charset="0"/>
                <a:cs typeface="Times New Roman" charset="0"/>
              </a:rPr>
              <a:t>Tamper with popular application flows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955230" y="4392752"/>
            <a:ext cx="1144944" cy="94227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ction Button: Movie 46">
            <a:hlinkClick r:id="" action="ppaction://noaction" highlightClick="1"/>
          </p:cNvPr>
          <p:cNvSpPr/>
          <p:nvPr/>
        </p:nvSpPr>
        <p:spPr>
          <a:xfrm>
            <a:off x="9295639" y="4667627"/>
            <a:ext cx="442023" cy="340937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894245" y="5663415"/>
            <a:ext cx="1295399" cy="8216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5737" y="3579168"/>
            <a:ext cx="1354666" cy="10498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64612" y="5323783"/>
            <a:ext cx="1354666" cy="10498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318" y="3766365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3879" y="5554017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Residential AS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79803" y="1735722"/>
            <a:ext cx="5202397" cy="4854572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509946" y="2454066"/>
            <a:ext cx="1354666" cy="10498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7135" y="2620257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2" descr="lag of Djibouti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64" y="1766584"/>
            <a:ext cx="726039" cy="4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06842" y="6764569"/>
            <a:ext cx="2743200" cy="365125"/>
          </a:xfrm>
        </p:spPr>
        <p:txBody>
          <a:bodyPr/>
          <a:lstStyle/>
          <a:p>
            <a:fld id="{5EF192CE-5A7C-984D-A662-B4139CE2C924}" type="slidenum">
              <a:rPr lang="en-US" smtClean="0"/>
              <a:t>5</a:t>
            </a:fld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18918" y="4047970"/>
            <a:ext cx="1354666" cy="10498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6517" y="4176092"/>
            <a:ext cx="137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Peer</a:t>
            </a:r>
          </a:p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cxnSp>
        <p:nvCxnSpPr>
          <p:cNvPr id="46" name="Straight Arrow Connector 45"/>
          <p:cNvCxnSpPr>
            <a:stCxn id="44" idx="5"/>
            <a:endCxn id="7" idx="2"/>
          </p:cNvCxnSpPr>
          <p:nvPr/>
        </p:nvCxnSpPr>
        <p:spPr>
          <a:xfrm>
            <a:off x="5975198" y="4944087"/>
            <a:ext cx="1889414" cy="9046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1"/>
            <a:endCxn id="44" idx="2"/>
          </p:cNvCxnSpPr>
          <p:nvPr/>
        </p:nvCxnSpPr>
        <p:spPr>
          <a:xfrm>
            <a:off x="3812061" y="2709911"/>
            <a:ext cx="1006857" cy="186299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687" y="4427248"/>
            <a:ext cx="526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charset="0"/>
                <a:ea typeface="Times New Roman" charset="0"/>
                <a:cs typeface="Times New Roman" charset="0"/>
              </a:rPr>
              <a:t>Transit-dominant countries:</a:t>
            </a:r>
            <a:endParaRPr lang="en-US" sz="28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blue routes 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are prevalent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36" name="Cloud 35"/>
          <p:cNvSpPr/>
          <p:nvPr/>
        </p:nvSpPr>
        <p:spPr>
          <a:xfrm>
            <a:off x="2412739" y="1456145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873673" y="2026588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9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69" y="1578165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ag of Germany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1" y="3553434"/>
            <a:ext cx="695923" cy="4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stCxn id="6" idx="4"/>
            <a:endCxn id="7" idx="0"/>
          </p:cNvCxnSpPr>
          <p:nvPr/>
        </p:nvCxnSpPr>
        <p:spPr>
          <a:xfrm flipH="1">
            <a:off x="8541945" y="4629034"/>
            <a:ext cx="291125" cy="69474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6" idx="0"/>
            <a:endCxn id="41" idx="0"/>
          </p:cNvCxnSpPr>
          <p:nvPr/>
        </p:nvCxnSpPr>
        <p:spPr>
          <a:xfrm>
            <a:off x="5209051" y="2083696"/>
            <a:ext cx="1978228" cy="37037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6"/>
            <a:endCxn id="6" idx="0"/>
          </p:cNvCxnSpPr>
          <p:nvPr/>
        </p:nvCxnSpPr>
        <p:spPr>
          <a:xfrm>
            <a:off x="7864612" y="2978999"/>
            <a:ext cx="968458" cy="60016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838200" y="188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Identifying Transit-Dominant Countries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Picture 2" descr="lag of Ethiop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45" y="5663415"/>
            <a:ext cx="936287" cy="4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 rot="665565">
            <a:off x="5254816" y="1774866"/>
            <a:ext cx="183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Traceroute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3713185">
            <a:off x="3551909" y="3235104"/>
            <a:ext cx="183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Traceroute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1" grpId="0" animBg="1"/>
      <p:bldP spid="42" grpId="0"/>
      <p:bldP spid="44" grpId="0" animBg="1"/>
      <p:bldP spid="45" grpId="0"/>
      <p:bldP spid="17" grpId="0"/>
      <p:bldP spid="54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729471" y="2493819"/>
                <a:ext cx="3866025" cy="299829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2000" dirty="0" smtClean="0"/>
                  <a:t>Transit-Dominant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>Countries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𝑛</m:t>
                    </m:r>
                    <m:r>
                      <a:rPr lang="en-US" sz="2000" i="1" dirty="0" smtClean="0">
                        <a:latin typeface="Cambria Math" charset="0"/>
                      </a:rPr>
                      <m:t>=75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729471" y="2493819"/>
                <a:ext cx="3866025" cy="299829"/>
              </a:xfrm>
              <a:blipFill rotWithShape="0">
                <a:blip r:embed="rId3"/>
                <a:stretch>
                  <a:fillRect t="-77551" b="-93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5518350"/>
            <a:ext cx="11553372" cy="1792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In aggregate, </a:t>
            </a:r>
            <a:r>
              <a:rPr lang="en-US" dirty="0" smtClean="0">
                <a:latin typeface="+mj-lt"/>
              </a:rPr>
              <a:t>≈1 billion users (26% of the world)</a:t>
            </a:r>
          </a:p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6" y="954111"/>
            <a:ext cx="8689115" cy="4278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0" t="38880" r="40686" b="58271"/>
          <a:stretch/>
        </p:blipFill>
        <p:spPr>
          <a:xfrm>
            <a:off x="8840723" y="2376486"/>
            <a:ext cx="509016" cy="3915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29471" y="2279904"/>
            <a:ext cx="3304033" cy="707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554806" y="436889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00740" y="456151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1" name="Oval 170"/>
          <p:cNvSpPr/>
          <p:nvPr/>
        </p:nvSpPr>
        <p:spPr>
          <a:xfrm>
            <a:off x="7801214" y="4380197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766724" y="455032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5" name="Oval 174"/>
          <p:cNvSpPr/>
          <p:nvPr/>
        </p:nvSpPr>
        <p:spPr>
          <a:xfrm>
            <a:off x="9062560" y="438393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35904" y="455032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973" y="895115"/>
            <a:ext cx="5119887" cy="552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7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64962" y="4081806"/>
            <a:ext cx="4205531" cy="152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4" idx="4"/>
            <a:endCxn id="60" idx="0"/>
          </p:cNvCxnSpPr>
          <p:nvPr/>
        </p:nvCxnSpPr>
        <p:spPr>
          <a:xfrm>
            <a:off x="2563593" y="3691630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4986" y="2716063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652" y="287504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Arrow Connector 35"/>
          <p:cNvCxnSpPr>
            <a:stCxn id="33" idx="4"/>
            <a:endCxn id="51" idx="0"/>
          </p:cNvCxnSpPr>
          <p:nvPr/>
        </p:nvCxnSpPr>
        <p:spPr>
          <a:xfrm>
            <a:off x="1306146" y="3654514"/>
            <a:ext cx="11434" cy="7142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6" idx="4"/>
            <a:endCxn id="70" idx="0"/>
          </p:cNvCxnSpPr>
          <p:nvPr/>
        </p:nvCxnSpPr>
        <p:spPr>
          <a:xfrm>
            <a:off x="3796596" y="3719990"/>
            <a:ext cx="2082" cy="6637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0"/>
          </p:cNvCxnSpPr>
          <p:nvPr/>
        </p:nvCxnSpPr>
        <p:spPr>
          <a:xfrm flipH="1">
            <a:off x="1306146" y="1459963"/>
            <a:ext cx="3121310" cy="1256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3283" y="436874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4652" y="4585449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60" name="Oval 59"/>
          <p:cNvSpPr/>
          <p:nvPr/>
        </p:nvSpPr>
        <p:spPr>
          <a:xfrm>
            <a:off x="1979691" y="4380045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6285" y="456869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70" name="Oval 69"/>
          <p:cNvSpPr/>
          <p:nvPr/>
        </p:nvSpPr>
        <p:spPr>
          <a:xfrm>
            <a:off x="3214381" y="438378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1324" y="455196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74" name="Oval 73"/>
          <p:cNvSpPr/>
          <p:nvPr/>
        </p:nvSpPr>
        <p:spPr>
          <a:xfrm>
            <a:off x="2062433" y="275317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43445" y="291216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295436" y="278153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909" y="289601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6" y="5585741"/>
            <a:ext cx="951410" cy="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Arrow Connector 87"/>
          <p:cNvCxnSpPr>
            <a:endCxn id="74" idx="0"/>
          </p:cNvCxnSpPr>
          <p:nvPr/>
        </p:nvCxnSpPr>
        <p:spPr>
          <a:xfrm flipH="1">
            <a:off x="2563593" y="1459963"/>
            <a:ext cx="1897812" cy="12932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6" idx="0"/>
          </p:cNvCxnSpPr>
          <p:nvPr/>
        </p:nvCxnSpPr>
        <p:spPr>
          <a:xfrm flipH="1">
            <a:off x="3796596" y="1459963"/>
            <a:ext cx="584600" cy="13215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365468" y="4069727"/>
            <a:ext cx="4219814" cy="152"/>
          </a:xfrm>
          <a:prstGeom prst="line">
            <a:avLst/>
          </a:prstGeom>
          <a:ln w="920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9" idx="0"/>
          </p:cNvCxnSpPr>
          <p:nvPr/>
        </p:nvCxnSpPr>
        <p:spPr>
          <a:xfrm>
            <a:off x="7133557" y="1459963"/>
            <a:ext cx="1278215" cy="12933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 2" descr="lag of Ethiopi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5585741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Oval 178"/>
          <p:cNvSpPr/>
          <p:nvPr/>
        </p:nvSpPr>
        <p:spPr>
          <a:xfrm>
            <a:off x="7910612" y="2753331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801214" y="3033082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25767" y="904479"/>
            <a:ext cx="557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Country is less exposed 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55731" y="877319"/>
            <a:ext cx="522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Country is more exposed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35697" y="-18793"/>
            <a:ext cx="11823324" cy="660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Modeling Exposure to Observation/Tampering by Individual ASes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4334913" y="762336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31764" y="1368571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7" name="Picture 4" descr="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3" y="884356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Arrow Connector 160"/>
          <p:cNvCxnSpPr/>
          <p:nvPr/>
        </p:nvCxnSpPr>
        <p:spPr>
          <a:xfrm>
            <a:off x="8411772" y="3691782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79" idx="4"/>
            <a:endCxn id="175" idx="0"/>
          </p:cNvCxnSpPr>
          <p:nvPr/>
        </p:nvCxnSpPr>
        <p:spPr>
          <a:xfrm>
            <a:off x="8411772" y="3691782"/>
            <a:ext cx="1235085" cy="69215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79" idx="4"/>
            <a:endCxn id="167" idx="0"/>
          </p:cNvCxnSpPr>
          <p:nvPr/>
        </p:nvCxnSpPr>
        <p:spPr>
          <a:xfrm flipH="1">
            <a:off x="7139103" y="3691782"/>
            <a:ext cx="1272669" cy="6771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554806" y="436889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00740" y="449460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7801214" y="4380197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766724" y="448341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9062560" y="438393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35904" y="4505716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973" y="895115"/>
            <a:ext cx="5119887" cy="552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8</a:t>
            </a:fld>
            <a:endParaRPr lang="en-US" dirty="0"/>
          </a:p>
        </p:txBody>
      </p:sp>
      <p:cxnSp>
        <p:nvCxnSpPr>
          <p:cNvPr id="20" name="Straight Arrow Connector 19"/>
          <p:cNvCxnSpPr>
            <a:stCxn id="74" idx="4"/>
            <a:endCxn id="60" idx="0"/>
          </p:cNvCxnSpPr>
          <p:nvPr/>
        </p:nvCxnSpPr>
        <p:spPr>
          <a:xfrm>
            <a:off x="2563593" y="3691630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4986" y="2716063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652" y="287504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Arrow Connector 35"/>
          <p:cNvCxnSpPr>
            <a:stCxn id="33" idx="4"/>
            <a:endCxn id="51" idx="0"/>
          </p:cNvCxnSpPr>
          <p:nvPr/>
        </p:nvCxnSpPr>
        <p:spPr>
          <a:xfrm>
            <a:off x="1306146" y="3654514"/>
            <a:ext cx="11434" cy="7142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6" idx="4"/>
            <a:endCxn id="70" idx="0"/>
          </p:cNvCxnSpPr>
          <p:nvPr/>
        </p:nvCxnSpPr>
        <p:spPr>
          <a:xfrm>
            <a:off x="3796596" y="3719990"/>
            <a:ext cx="2082" cy="6637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0"/>
          </p:cNvCxnSpPr>
          <p:nvPr/>
        </p:nvCxnSpPr>
        <p:spPr>
          <a:xfrm flipH="1">
            <a:off x="1306146" y="1459963"/>
            <a:ext cx="3121310" cy="1256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3283" y="436874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4652" y="450739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979691" y="4380045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6285" y="4512937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214381" y="438378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1324" y="450736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062433" y="275317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43445" y="291216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295436" y="278153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909" y="289601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8" name="Straight Arrow Connector 87"/>
          <p:cNvCxnSpPr>
            <a:endCxn id="74" idx="0"/>
          </p:cNvCxnSpPr>
          <p:nvPr/>
        </p:nvCxnSpPr>
        <p:spPr>
          <a:xfrm flipH="1">
            <a:off x="2563593" y="1459963"/>
            <a:ext cx="1897812" cy="12932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6" idx="0"/>
          </p:cNvCxnSpPr>
          <p:nvPr/>
        </p:nvCxnSpPr>
        <p:spPr>
          <a:xfrm flipH="1">
            <a:off x="3796596" y="1459963"/>
            <a:ext cx="584600" cy="13215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9" idx="0"/>
          </p:cNvCxnSpPr>
          <p:nvPr/>
        </p:nvCxnSpPr>
        <p:spPr>
          <a:xfrm>
            <a:off x="7133557" y="1459963"/>
            <a:ext cx="1278215" cy="12933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910612" y="2753331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801214" y="3033082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25767" y="904479"/>
            <a:ext cx="557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Country is less exposed 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55731" y="877319"/>
            <a:ext cx="522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Country is more exposed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35697" y="-18793"/>
            <a:ext cx="11823324" cy="660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Quantifying Exposure of Nation’s IP Addresses to Observation/Tampering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4334913" y="762336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31764" y="1368571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7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3" y="884356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Arrow Connector 160"/>
          <p:cNvCxnSpPr/>
          <p:nvPr/>
        </p:nvCxnSpPr>
        <p:spPr>
          <a:xfrm>
            <a:off x="8411772" y="3691782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79" idx="4"/>
            <a:endCxn id="175" idx="0"/>
          </p:cNvCxnSpPr>
          <p:nvPr/>
        </p:nvCxnSpPr>
        <p:spPr>
          <a:xfrm>
            <a:off x="8411772" y="3691782"/>
            <a:ext cx="1235085" cy="69215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79" idx="4"/>
            <a:endCxn id="167" idx="0"/>
          </p:cNvCxnSpPr>
          <p:nvPr/>
        </p:nvCxnSpPr>
        <p:spPr>
          <a:xfrm flipH="1">
            <a:off x="7139103" y="3691782"/>
            <a:ext cx="1272669" cy="6771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094835" y="4878899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30040" y="4864770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41243" y="489020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76448" y="487607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75933" y="4893939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11138" y="4879810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25438" y="488914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60643" y="487501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71846" y="490044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07051" y="488631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406536" y="490418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341741" y="489005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16627" y="5698308"/>
            <a:ext cx="396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BGP Prefix </a:t>
            </a:r>
          </a:p>
          <a:p>
            <a:pPr algn="ctr"/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56 IP addresses</a:t>
            </a:r>
          </a:p>
        </p:txBody>
      </p:sp>
      <p:cxnSp>
        <p:nvCxnSpPr>
          <p:cNvPr id="65" name="Curved Connector 64"/>
          <p:cNvCxnSpPr>
            <a:endCxn id="167" idx="4"/>
          </p:cNvCxnSpPr>
          <p:nvPr/>
        </p:nvCxnSpPr>
        <p:spPr>
          <a:xfrm flipV="1">
            <a:off x="6401352" y="5347865"/>
            <a:ext cx="737751" cy="382593"/>
          </a:xfrm>
          <a:prstGeom prst="curved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6" y="5585741"/>
            <a:ext cx="951410" cy="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5585741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>
          <a:xfrm>
            <a:off x="6554806" y="436889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500740" y="4505757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171" name="Oval 170"/>
          <p:cNvSpPr/>
          <p:nvPr/>
        </p:nvSpPr>
        <p:spPr>
          <a:xfrm>
            <a:off x="7801214" y="4380197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7766724" y="4494565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9062560" y="4383936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035904" y="4494565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2973" y="895115"/>
            <a:ext cx="5119887" cy="5524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92CE-5A7C-984D-A662-B4139CE2C924}" type="slidenum">
              <a:rPr lang="en-US" smtClean="0"/>
              <a:t>9</a:t>
            </a:fld>
            <a:endParaRPr lang="en-US"/>
          </a:p>
        </p:txBody>
      </p:sp>
      <p:cxnSp>
        <p:nvCxnSpPr>
          <p:cNvPr id="20" name="Straight Arrow Connector 19"/>
          <p:cNvCxnSpPr>
            <a:stCxn id="74" idx="4"/>
            <a:endCxn id="60" idx="0"/>
          </p:cNvCxnSpPr>
          <p:nvPr/>
        </p:nvCxnSpPr>
        <p:spPr>
          <a:xfrm>
            <a:off x="2563593" y="3691630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804986" y="2716063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652" y="287504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6" name="Straight Arrow Connector 35"/>
          <p:cNvCxnSpPr>
            <a:stCxn id="33" idx="4"/>
            <a:endCxn id="51" idx="0"/>
          </p:cNvCxnSpPr>
          <p:nvPr/>
        </p:nvCxnSpPr>
        <p:spPr>
          <a:xfrm>
            <a:off x="1306146" y="3654514"/>
            <a:ext cx="11434" cy="7142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76" idx="4"/>
            <a:endCxn id="70" idx="0"/>
          </p:cNvCxnSpPr>
          <p:nvPr/>
        </p:nvCxnSpPr>
        <p:spPr>
          <a:xfrm>
            <a:off x="3796596" y="3719990"/>
            <a:ext cx="2082" cy="66379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3" idx="0"/>
          </p:cNvCxnSpPr>
          <p:nvPr/>
        </p:nvCxnSpPr>
        <p:spPr>
          <a:xfrm flipH="1">
            <a:off x="1306146" y="1459963"/>
            <a:ext cx="3121310" cy="125610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33283" y="436874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4652" y="452969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60" name="Oval 59"/>
          <p:cNvSpPr/>
          <p:nvPr/>
        </p:nvSpPr>
        <p:spPr>
          <a:xfrm>
            <a:off x="1979691" y="4380045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16285" y="4512937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</a:t>
            </a:r>
          </a:p>
        </p:txBody>
      </p:sp>
      <p:sp>
        <p:nvSpPr>
          <p:cNvPr id="70" name="Oval 69"/>
          <p:cNvSpPr/>
          <p:nvPr/>
        </p:nvSpPr>
        <p:spPr>
          <a:xfrm>
            <a:off x="3214381" y="4383784"/>
            <a:ext cx="1168593" cy="9789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91324" y="4507362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Origin</a:t>
            </a:r>
          </a:p>
          <a:p>
            <a:pPr algn="ctr"/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062433" y="275317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43445" y="2912160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3295436" y="2781539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0909" y="2896014"/>
            <a:ext cx="12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</a:t>
            </a:r>
          </a:p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AS 3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8" name="Straight Arrow Connector 87"/>
          <p:cNvCxnSpPr>
            <a:endCxn id="74" idx="0"/>
          </p:cNvCxnSpPr>
          <p:nvPr/>
        </p:nvCxnSpPr>
        <p:spPr>
          <a:xfrm flipH="1">
            <a:off x="2563593" y="1459963"/>
            <a:ext cx="1897812" cy="12932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76" idx="0"/>
          </p:cNvCxnSpPr>
          <p:nvPr/>
        </p:nvCxnSpPr>
        <p:spPr>
          <a:xfrm flipH="1">
            <a:off x="3796596" y="1459963"/>
            <a:ext cx="584600" cy="132157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9" idx="0"/>
          </p:cNvCxnSpPr>
          <p:nvPr/>
        </p:nvCxnSpPr>
        <p:spPr>
          <a:xfrm>
            <a:off x="7133557" y="1459963"/>
            <a:ext cx="1278215" cy="129336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>
            <a:off x="7910612" y="2753331"/>
            <a:ext cx="1002320" cy="9384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801214" y="3033082"/>
            <a:ext cx="123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Transit AS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05734" y="925364"/>
            <a:ext cx="557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Low Exposure to Single AS</a:t>
            </a:r>
            <a:endParaRPr lang="en-US" sz="22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755731" y="877319"/>
            <a:ext cx="5229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High Exposure to Single AS</a:t>
            </a:r>
            <a:endParaRPr lang="en-US" sz="22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35697" y="-18793"/>
            <a:ext cx="11823324" cy="6604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What Fraction of the Nation’s IPs are Served by a Single Network?</a:t>
            </a:r>
          </a:p>
        </p:txBody>
      </p:sp>
      <p:sp>
        <p:nvSpPr>
          <p:cNvPr id="59" name="Cloud 58"/>
          <p:cNvSpPr/>
          <p:nvPr/>
        </p:nvSpPr>
        <p:spPr>
          <a:xfrm>
            <a:off x="4334913" y="762336"/>
            <a:ext cx="2798644" cy="1255102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831764" y="1368571"/>
            <a:ext cx="3725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charset="0"/>
                <a:ea typeface="Times New Roman" charset="0"/>
                <a:cs typeface="Times New Roman" charset="0"/>
              </a:rPr>
              <a:t>Global Internet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7" name="Picture 4" descr="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43" y="884356"/>
            <a:ext cx="575607" cy="5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1" name="Straight Arrow Connector 160"/>
          <p:cNvCxnSpPr/>
          <p:nvPr/>
        </p:nvCxnSpPr>
        <p:spPr>
          <a:xfrm>
            <a:off x="8411772" y="3691782"/>
            <a:ext cx="395" cy="68841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79" idx="4"/>
            <a:endCxn id="175" idx="0"/>
          </p:cNvCxnSpPr>
          <p:nvPr/>
        </p:nvCxnSpPr>
        <p:spPr>
          <a:xfrm>
            <a:off x="8411772" y="3691782"/>
            <a:ext cx="1235085" cy="69215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79" idx="4"/>
            <a:endCxn id="167" idx="0"/>
          </p:cNvCxnSpPr>
          <p:nvPr/>
        </p:nvCxnSpPr>
        <p:spPr>
          <a:xfrm flipH="1">
            <a:off x="7139103" y="3691782"/>
            <a:ext cx="1272669" cy="6771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105986" y="489005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41191" y="487592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52394" y="490135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7599" y="488722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587084" y="490509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522289" y="489096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25438" y="488914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860643" y="487501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71846" y="4900441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107051" y="4886312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/24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406536" y="4904180"/>
            <a:ext cx="445534" cy="3914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341741" y="4890051"/>
            <a:ext cx="53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/16</a:t>
            </a:r>
          </a:p>
        </p:txBody>
      </p:sp>
      <p:cxnSp>
        <p:nvCxnSpPr>
          <p:cNvPr id="67" name="Curved Connector 66"/>
          <p:cNvCxnSpPr>
            <a:stCxn id="179" idx="5"/>
          </p:cNvCxnSpPr>
          <p:nvPr/>
        </p:nvCxnSpPr>
        <p:spPr>
          <a:xfrm rot="5400000" flipH="1" flipV="1">
            <a:off x="9262742" y="2611253"/>
            <a:ext cx="446500" cy="1439692"/>
          </a:xfrm>
          <a:prstGeom prst="curvedConnector4">
            <a:avLst>
              <a:gd name="adj1" fmla="val -51198"/>
              <a:gd name="adj2" fmla="val 10002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638927" y="2598176"/>
            <a:ext cx="21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May carry traffic towards 1/3 of IPs</a:t>
            </a:r>
            <a:endParaRPr lang="en-US" b="1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225934" y="2461517"/>
            <a:ext cx="1959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May carry traffic towards all IPs</a:t>
            </a:r>
            <a:endParaRPr lang="en-US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1" name="Curved Connector 80"/>
          <p:cNvCxnSpPr>
            <a:stCxn id="76" idx="5"/>
          </p:cNvCxnSpPr>
          <p:nvPr/>
        </p:nvCxnSpPr>
        <p:spPr>
          <a:xfrm rot="5400000" flipH="1" flipV="1">
            <a:off x="4754438" y="2641039"/>
            <a:ext cx="338050" cy="1544986"/>
          </a:xfrm>
          <a:prstGeom prst="curvedConnector4">
            <a:avLst>
              <a:gd name="adj1" fmla="val -67623"/>
              <a:gd name="adj2" fmla="val 995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6" y="5585741"/>
            <a:ext cx="951410" cy="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lag of Ethiop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08" y="5585741"/>
            <a:ext cx="1122524" cy="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28950</TotalTime>
  <Words>751</Words>
  <Application>Microsoft Macintosh PowerPoint</Application>
  <PresentationFormat>Widescreen</PresentationFormat>
  <Paragraphs>289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Office Theme</vt:lpstr>
      <vt:lpstr>Quantifying Nations' Exposure to Traffic Observation and Selective Tampering </vt:lpstr>
      <vt:lpstr>Country-Level Networks Are Often Hierarchical</vt:lpstr>
      <vt:lpstr>Hierarchy Creates Observation Opportunities</vt:lpstr>
      <vt:lpstr>Hierarchy Creates Tampering Opportunities</vt:lpstr>
      <vt:lpstr>PowerPoint Presentation</vt:lpstr>
      <vt:lpstr>Transit-Dominant Countries (n=75)</vt:lpstr>
      <vt:lpstr>Modeling Exposure to Observation/Tampering by Individual ASes</vt:lpstr>
      <vt:lpstr>Quantifying Exposure of Nation’s IP Addresses to Observation/Tampering</vt:lpstr>
      <vt:lpstr>What Fraction of the Nation’s IPs are Served by a Single Network?</vt:lpstr>
      <vt:lpstr>What Fraction of the Nation’s IPs are Served by a Single Network?</vt:lpstr>
      <vt:lpstr>Country-Level Transit Influence (CTI)</vt:lpstr>
      <vt:lpstr>Country Exposure: Best and Worst Case Scenarios</vt:lpstr>
      <vt:lpstr>Country Exposure: Best and Worst Case Scenarios</vt:lpstr>
      <vt:lpstr>Countries with High CTI: Most Exposed to Observation/Tampering</vt:lpstr>
      <vt:lpstr>Many Countries are Significantly Exposed</vt:lpstr>
      <vt:lpstr>CTI Declines Quickly: in Many Countries Distribution is Skewed</vt:lpstr>
      <vt:lpstr>Challenge: Bias and Incompleteness of BGP Data</vt:lpstr>
      <vt:lpstr>Thank you! Questions?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countries where international peering is rare and CTI is relevant</dc:title>
  <dc:creator>Alexander M Gamero-garrido</dc:creator>
  <cp:lastModifiedBy>Gamero Garrido, Alex</cp:lastModifiedBy>
  <cp:revision>383</cp:revision>
  <cp:lastPrinted>2022-03-07T22:03:24Z</cp:lastPrinted>
  <dcterms:created xsi:type="dcterms:W3CDTF">2020-01-22T16:26:32Z</dcterms:created>
  <dcterms:modified xsi:type="dcterms:W3CDTF">2022-04-08T21:54:55Z</dcterms:modified>
</cp:coreProperties>
</file>